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68"/>
  </p:notesMasterIdLst>
  <p:sldIdLst>
    <p:sldId id="256" r:id="rId2"/>
    <p:sldId id="257" r:id="rId3"/>
    <p:sldId id="258" r:id="rId4"/>
    <p:sldId id="304" r:id="rId5"/>
    <p:sldId id="262" r:id="rId6"/>
    <p:sldId id="263" r:id="rId7"/>
    <p:sldId id="264" r:id="rId8"/>
    <p:sldId id="265" r:id="rId9"/>
    <p:sldId id="266" r:id="rId10"/>
    <p:sldId id="267" r:id="rId11"/>
    <p:sldId id="269" r:id="rId12"/>
    <p:sldId id="270" r:id="rId13"/>
    <p:sldId id="271" r:id="rId14"/>
    <p:sldId id="272" r:id="rId15"/>
    <p:sldId id="273" r:id="rId16"/>
    <p:sldId id="289" r:id="rId17"/>
    <p:sldId id="306" r:id="rId18"/>
    <p:sldId id="308" r:id="rId19"/>
    <p:sldId id="309" r:id="rId20"/>
    <p:sldId id="310" r:id="rId21"/>
    <p:sldId id="311" r:id="rId22"/>
    <p:sldId id="312" r:id="rId23"/>
    <p:sldId id="313" r:id="rId24"/>
    <p:sldId id="314" r:id="rId25"/>
    <p:sldId id="315" r:id="rId26"/>
    <p:sldId id="316" r:id="rId27"/>
    <p:sldId id="259" r:id="rId28"/>
    <p:sldId id="260" r:id="rId29"/>
    <p:sldId id="276" r:id="rId30"/>
    <p:sldId id="277" r:id="rId31"/>
    <p:sldId id="278" r:id="rId32"/>
    <p:sldId id="279" r:id="rId33"/>
    <p:sldId id="274" r:id="rId34"/>
    <p:sldId id="275" r:id="rId35"/>
    <p:sldId id="281" r:id="rId36"/>
    <p:sldId id="282" r:id="rId37"/>
    <p:sldId id="283" r:id="rId38"/>
    <p:sldId id="284" r:id="rId39"/>
    <p:sldId id="285" r:id="rId40"/>
    <p:sldId id="286" r:id="rId41"/>
    <p:sldId id="287" r:id="rId42"/>
    <p:sldId id="288" r:id="rId43"/>
    <p:sldId id="290" r:id="rId44"/>
    <p:sldId id="291" r:id="rId45"/>
    <p:sldId id="292" r:id="rId46"/>
    <p:sldId id="294" r:id="rId47"/>
    <p:sldId id="295" r:id="rId48"/>
    <p:sldId id="296" r:id="rId49"/>
    <p:sldId id="301" r:id="rId50"/>
    <p:sldId id="300" r:id="rId51"/>
    <p:sldId id="297" r:id="rId52"/>
    <p:sldId id="298" r:id="rId53"/>
    <p:sldId id="299" r:id="rId54"/>
    <p:sldId id="302" r:id="rId55"/>
    <p:sldId id="303" r:id="rId56"/>
    <p:sldId id="305" r:id="rId57"/>
    <p:sldId id="317" r:id="rId58"/>
    <p:sldId id="318" r:id="rId59"/>
    <p:sldId id="319" r:id="rId60"/>
    <p:sldId id="320" r:id="rId61"/>
    <p:sldId id="321" r:id="rId62"/>
    <p:sldId id="322" r:id="rId63"/>
    <p:sldId id="326" r:id="rId64"/>
    <p:sldId id="323" r:id="rId65"/>
    <p:sldId id="324" r:id="rId66"/>
    <p:sldId id="32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CC3F6F01-D646-4846-9945-D1D735148E54}">
          <p14:sldIdLst>
            <p14:sldId id="256"/>
            <p14:sldId id="257"/>
            <p14:sldId id="258"/>
            <p14:sldId id="304"/>
            <p14:sldId id="262"/>
            <p14:sldId id="263"/>
            <p14:sldId id="264"/>
            <p14:sldId id="265"/>
            <p14:sldId id="266"/>
            <p14:sldId id="267"/>
            <p14:sldId id="269"/>
            <p14:sldId id="270"/>
            <p14:sldId id="271"/>
            <p14:sldId id="272"/>
            <p14:sldId id="273"/>
            <p14:sldId id="289"/>
            <p14:sldId id="306"/>
            <p14:sldId id="308"/>
            <p14:sldId id="309"/>
            <p14:sldId id="310"/>
            <p14:sldId id="311"/>
            <p14:sldId id="312"/>
            <p14:sldId id="313"/>
            <p14:sldId id="314"/>
            <p14:sldId id="315"/>
            <p14:sldId id="316"/>
            <p14:sldId id="259"/>
            <p14:sldId id="260"/>
            <p14:sldId id="276"/>
            <p14:sldId id="277"/>
            <p14:sldId id="278"/>
            <p14:sldId id="279"/>
            <p14:sldId id="274"/>
            <p14:sldId id="275"/>
            <p14:sldId id="281"/>
            <p14:sldId id="282"/>
            <p14:sldId id="283"/>
            <p14:sldId id="284"/>
            <p14:sldId id="285"/>
            <p14:sldId id="286"/>
            <p14:sldId id="287"/>
            <p14:sldId id="288"/>
            <p14:sldId id="290"/>
            <p14:sldId id="291"/>
            <p14:sldId id="292"/>
            <p14:sldId id="294"/>
            <p14:sldId id="295"/>
            <p14:sldId id="296"/>
            <p14:sldId id="301"/>
            <p14:sldId id="300"/>
            <p14:sldId id="297"/>
            <p14:sldId id="298"/>
            <p14:sldId id="299"/>
            <p14:sldId id="302"/>
            <p14:sldId id="303"/>
            <p14:sldId id="305"/>
            <p14:sldId id="317"/>
            <p14:sldId id="318"/>
            <p14:sldId id="319"/>
            <p14:sldId id="320"/>
            <p14:sldId id="321"/>
            <p14:sldId id="322"/>
            <p14:sldId id="326"/>
            <p14:sldId id="323"/>
            <p14:sldId id="324"/>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a:srgbClr val="00FFCC"/>
    <a:srgbClr val="00FFFF"/>
    <a:srgbClr val="4858AE"/>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7A9FC6-9CF4-4212-880A-088A8C91AFD7}" v="6440" dt="2024-06-18T01:05:43.17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41" autoAdjust="0"/>
  </p:normalViewPr>
  <p:slideViewPr>
    <p:cSldViewPr snapToGrid="0">
      <p:cViewPr>
        <p:scale>
          <a:sx n="75" d="100"/>
          <a:sy n="75" d="100"/>
        </p:scale>
        <p:origin x="389" y="12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227B5-F92B-4786-BD05-CD9BD734323E}" type="datetimeFigureOut">
              <a:rPr lang="pt-BR" smtClean="0"/>
              <a:t>17/06/2024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73694-3324-4900-864A-E660E7DD11B3}" type="slidenum">
              <a:rPr lang="pt-BR" smtClean="0"/>
              <a:t>‹nº›</a:t>
            </a:fld>
            <a:endParaRPr lang="pt-BR"/>
          </a:p>
        </p:txBody>
      </p:sp>
    </p:spTree>
    <p:extLst>
      <p:ext uri="{BB962C8B-B14F-4D97-AF65-F5344CB8AC3E}">
        <p14:creationId xmlns:p14="http://schemas.microsoft.com/office/powerpoint/2010/main" val="373655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63</a:t>
            </a:fld>
            <a:endParaRPr lang="pt-BR"/>
          </a:p>
        </p:txBody>
      </p:sp>
    </p:spTree>
    <p:extLst>
      <p:ext uri="{BB962C8B-B14F-4D97-AF65-F5344CB8AC3E}">
        <p14:creationId xmlns:p14="http://schemas.microsoft.com/office/powerpoint/2010/main" val="42026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64</a:t>
            </a:fld>
            <a:endParaRPr lang="pt-BR"/>
          </a:p>
        </p:txBody>
      </p:sp>
    </p:spTree>
    <p:extLst>
      <p:ext uri="{BB962C8B-B14F-4D97-AF65-F5344CB8AC3E}">
        <p14:creationId xmlns:p14="http://schemas.microsoft.com/office/powerpoint/2010/main" val="19167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65</a:t>
            </a:fld>
            <a:endParaRPr lang="pt-BR"/>
          </a:p>
        </p:txBody>
      </p:sp>
    </p:spTree>
    <p:extLst>
      <p:ext uri="{BB962C8B-B14F-4D97-AF65-F5344CB8AC3E}">
        <p14:creationId xmlns:p14="http://schemas.microsoft.com/office/powerpoint/2010/main" val="123529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2351132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63056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5860691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770796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7DA38F49-B3E2-4BF0-BEC7-C30D34ABBB8D}"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4706731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63745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462789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DA38F49-B3E2-4BF0-BEC7-C30D34ABBB8D}" type="datetime1">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319428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38F49-B3E2-4BF0-BEC7-C30D34ABBB8D}" type="datetime1">
              <a:rPr lang="en-US" smtClean="0"/>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0598992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713922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5886351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‹nº›</a:t>
            </a:fld>
            <a:endParaRPr lang="en-US"/>
          </a:p>
        </p:txBody>
      </p:sp>
    </p:spTree>
    <p:extLst>
      <p:ext uri="{BB962C8B-B14F-4D97-AF65-F5344CB8AC3E}">
        <p14:creationId xmlns:p14="http://schemas.microsoft.com/office/powerpoint/2010/main" val="223492937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50.png"/></Relationships>
</file>

<file path=ppt/slides/_rels/slide6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Vídeo 6" title="Programação e codificação">
            <a:hlinkClick r:id="" action="ppaction://media"/>
            <a:extLst>
              <a:ext uri="{FF2B5EF4-FFF2-40B4-BE49-F238E27FC236}">
                <a16:creationId xmlns:a16="http://schemas.microsoft.com/office/drawing/2014/main" id="{05919117-E133-0390-2927-A783560A2F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9" name="Retângulo: Cantos Arredondados 8">
            <a:extLst>
              <a:ext uri="{FF2B5EF4-FFF2-40B4-BE49-F238E27FC236}">
                <a16:creationId xmlns:a16="http://schemas.microsoft.com/office/drawing/2014/main" id="{B8573B65-C348-3BDC-E35B-84C91A4CDF28}"/>
              </a:ext>
            </a:extLst>
          </p:cNvPr>
          <p:cNvSpPr/>
          <p:nvPr/>
        </p:nvSpPr>
        <p:spPr>
          <a:xfrm>
            <a:off x="-609601" y="1452881"/>
            <a:ext cx="5436243" cy="3952238"/>
          </a:xfrm>
          <a:prstGeom prst="roundRect">
            <a:avLst/>
          </a:prstGeom>
          <a:solidFill>
            <a:schemeClr val="bg1">
              <a:alpha val="64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p:cNvSpPr>
            <a:spLocks noGrp="1"/>
          </p:cNvSpPr>
          <p:nvPr>
            <p:ph type="ctrTitle"/>
          </p:nvPr>
        </p:nvSpPr>
        <p:spPr>
          <a:xfrm>
            <a:off x="0" y="2509342"/>
            <a:ext cx="4761571" cy="1839316"/>
          </a:xfrm>
        </p:spPr>
        <p:txBody>
          <a:bodyPr anchor="b">
            <a:normAutofit/>
          </a:bodyPr>
          <a:lstStyle/>
          <a:p>
            <a:r>
              <a:rPr lang="en-US" dirty="0" err="1">
                <a:solidFill>
                  <a:srgbClr val="FFFFFF"/>
                </a:solidFill>
                <a:latin typeface="Baskerville Old Face"/>
              </a:rPr>
              <a:t>Programação</a:t>
            </a:r>
            <a:r>
              <a:rPr lang="en-US" dirty="0">
                <a:solidFill>
                  <a:srgbClr val="FFFFFF"/>
                </a:solidFill>
                <a:latin typeface="Baskerville Old Face"/>
              </a:rPr>
              <a:t> Linear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159941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1599412"/>
              </a:xfrm>
              <a:prstGeom prst="rect">
                <a:avLst/>
              </a:prstGeom>
              <a:blipFill>
                <a:blip r:embed="rId2"/>
                <a:stretch>
                  <a:fillRect l="-310" t="-3053" b="-763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D126471E-67BA-2433-EDD6-E746A072D6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4402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1,  2</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smtClean="0">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EA64F45D-EB81-F768-F141-D09C77D413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14241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C31E97B9-1EE1-F360-B37D-8ED15FF6A1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135689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87EC6047-FE5D-6C92-8380-002FD8A818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91561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34589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3458960"/>
              </a:xfrm>
              <a:prstGeom prst="rect">
                <a:avLst/>
              </a:prstGeom>
              <a:blipFill>
                <a:blip r:embed="rId2"/>
                <a:stretch>
                  <a:fillRect l="-310" t="-1411"/>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C858401-3ADD-7340-3FF6-3D689D0C7E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a:off x="146265" y="6124784"/>
            <a:ext cx="504270" cy="645336"/>
          </a:xfrm>
          <a:prstGeom prst="rect">
            <a:avLst/>
          </a:prstGeom>
        </p:spPr>
      </p:pic>
    </p:spTree>
    <p:extLst>
      <p:ext uri="{BB962C8B-B14F-4D97-AF65-F5344CB8AC3E}">
        <p14:creationId xmlns:p14="http://schemas.microsoft.com/office/powerpoint/2010/main" val="29883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125983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1259832"/>
              </a:xfrm>
              <a:prstGeom prst="rect">
                <a:avLst/>
              </a:prstGeom>
              <a:blipFill>
                <a:blip r:embed="rId2"/>
                <a:stretch>
                  <a:fillRect t="-4369" b="-3883"/>
                </a:stretch>
              </a:blipFill>
            </p:spPr>
            <p:txBody>
              <a:bodyPr/>
              <a:lstStyle/>
              <a:p>
                <a:r>
                  <a:rPr lang="en-US">
                    <a:noFill/>
                  </a:rPr>
                  <a:t> </a:t>
                </a:r>
              </a:p>
            </p:txBody>
          </p:sp>
        </mc:Fallback>
      </mc:AlternateContent>
      <p:pic>
        <p:nvPicPr>
          <p:cNvPr id="2" name="Imagem 1">
            <a:extLst>
              <a:ext uri="{FF2B5EF4-FFF2-40B4-BE49-F238E27FC236}">
                <a16:creationId xmlns:a16="http://schemas.microsoft.com/office/drawing/2014/main" id="{3B39F663-21D3-CCE2-5F1C-DBBFC6FA8A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205950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27371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a:p>
                <a:r>
                  <a:rPr lang="pt-BR" sz="2400" b="0" i="1" dirty="0">
                    <a:latin typeface="Cambria Math" panose="02040503050406030204" pitchFamily="18" charset="0"/>
                    <a:ea typeface="Cambria Math" panose="02040503050406030204" pitchFamily="18" charset="0"/>
                    <a:sym typeface="Wingdings" panose="05000000000000000000" pitchFamily="2" charset="2"/>
                  </a:rPr>
                  <a:t> </a:t>
                </a: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é ou não um Centro de Distribuição,</a:t>
                </a:r>
              </a:p>
              <a:p>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2737160"/>
              </a:xfrm>
              <a:prstGeom prst="rect">
                <a:avLst/>
              </a:prstGeom>
              <a:blipFill>
                <a:blip r:embed="rId2"/>
                <a:stretch>
                  <a:fillRect l="-208" t="-2004" b="-2450"/>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B45C73B2-AD5F-A124-C008-9484AEBF73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414772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10" name="Imagem 9" descr="Gráfico, Gráfico de dispersão&#10;&#10;Descrição gerada automaticamente">
            <a:extLst>
              <a:ext uri="{FF2B5EF4-FFF2-40B4-BE49-F238E27FC236}">
                <a16:creationId xmlns:a16="http://schemas.microsoft.com/office/drawing/2014/main" id="{4074BB4C-7E2B-7B68-578C-B8203C0D8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624" y="4297512"/>
            <a:ext cx="5696745" cy="2105319"/>
          </a:xfrm>
          <a:prstGeom prst="rect">
            <a:avLst/>
          </a:prstGeom>
          <a:ln w="19050">
            <a:solidFill>
              <a:schemeClr val="tx1"/>
            </a:solidFill>
          </a:ln>
          <a:effectLst>
            <a:outerShdw blurRad="63500" sx="102000" sy="102000" algn="ctr" rotWithShape="0">
              <a:prstClr val="black">
                <a:alpha val="40000"/>
              </a:prstClr>
            </a:outerShdw>
          </a:effectLst>
        </p:spPr>
      </p:pic>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CBA58A2-D524-DA3A-05E8-BFCF94A4DA9E}"/>
                  </a:ext>
                </a:extLst>
              </p:cNvPr>
              <p:cNvSpPr txBox="1"/>
              <p:nvPr/>
            </p:nvSpPr>
            <p:spPr>
              <a:xfrm>
                <a:off x="5742038" y="4935794"/>
                <a:ext cx="2681221" cy="5421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800" b="1" i="1" dirty="0" smtClean="0">
                              <a:solidFill>
                                <a:srgbClr val="00FFCC"/>
                              </a:solidFill>
                              <a:latin typeface="Cambria Math" panose="02040503050406030204" pitchFamily="18" charset="0"/>
                            </a:rPr>
                          </m:ctrlPr>
                        </m:sSubPr>
                        <m:e>
                          <m:r>
                            <a:rPr lang="pt-BR" sz="2800" b="1" i="1" dirty="0" smtClean="0">
                              <a:solidFill>
                                <a:srgbClr val="00FFCC"/>
                              </a:solidFill>
                              <a:latin typeface="Cambria Math" panose="02040503050406030204" pitchFamily="18" charset="0"/>
                            </a:rPr>
                            <m:t>𝑫</m:t>
                          </m:r>
                        </m:e>
                        <m:sub>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𝟏𝟒</m:t>
                          </m:r>
                          <m:r>
                            <a:rPr lang="pt-BR" sz="2800" b="1" i="1" dirty="0" smtClean="0">
                              <a:solidFill>
                                <a:srgbClr val="00FFCC"/>
                              </a:solidFill>
                              <a:latin typeface="Cambria Math" panose="02040503050406030204" pitchFamily="18" charset="0"/>
                            </a:rPr>
                            <m:t>, </m:t>
                          </m:r>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𝟏𝟓</m:t>
                          </m:r>
                        </m:sub>
                      </m:sSub>
                    </m:oMath>
                  </m:oMathPara>
                </a14:m>
                <a:endParaRPr lang="pt-BR" sz="2800" b="1" dirty="0"/>
              </a:p>
            </p:txBody>
          </p:sp>
        </mc:Choice>
        <mc:Fallback xmlns="">
          <p:sp>
            <p:nvSpPr>
              <p:cNvPr id="11" name="CaixaDeTexto 10">
                <a:extLst>
                  <a:ext uri="{FF2B5EF4-FFF2-40B4-BE49-F238E27FC236}">
                    <a16:creationId xmlns:a16="http://schemas.microsoft.com/office/drawing/2014/main" id="{3CBA58A2-D524-DA3A-05E8-BFCF94A4DA9E}"/>
                  </a:ext>
                </a:extLst>
              </p:cNvPr>
              <p:cNvSpPr txBox="1">
                <a:spLocks noRot="1" noChangeAspect="1" noMove="1" noResize="1" noEditPoints="1" noAdjustHandles="1" noChangeArrowheads="1" noChangeShapeType="1" noTextEdit="1"/>
              </p:cNvSpPr>
              <p:nvPr/>
            </p:nvSpPr>
            <p:spPr>
              <a:xfrm>
                <a:off x="5742038" y="4935794"/>
                <a:ext cx="2681221" cy="542136"/>
              </a:xfrm>
              <a:prstGeom prst="rect">
                <a:avLst/>
              </a:prstGeom>
              <a:blipFill>
                <a:blip r:embed="rId3"/>
                <a:stretch>
                  <a:fillRect/>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7B659C93-0584-F2F2-5065-46CA298132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72998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4" name="Imagem 3" descr="Gráfico, Gráfico de dispersão&#10;&#10;Descrição gerada automaticamente">
            <a:extLst>
              <a:ext uri="{FF2B5EF4-FFF2-40B4-BE49-F238E27FC236}">
                <a16:creationId xmlns:a16="http://schemas.microsoft.com/office/drawing/2014/main" id="{5E7E63FF-FF6C-FA0E-930B-7A13C30F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860" y="4287986"/>
            <a:ext cx="5706271" cy="2114845"/>
          </a:xfrm>
          <a:prstGeom prst="rect">
            <a:avLst/>
          </a:prstGeom>
          <a:ln w="19050">
            <a:solidFill>
              <a:schemeClr val="tx1"/>
            </a:solidFill>
          </a:ln>
          <a:effectLst>
            <a:outerShdw blurRad="63500" sx="102000" sy="102000" algn="ctr" rotWithShape="0">
              <a:prstClr val="black">
                <a:alpha val="40000"/>
              </a:prstClr>
            </a:outerShdw>
          </a:effectLst>
        </p:spPr>
      </p:pic>
      <p:pic>
        <p:nvPicPr>
          <p:cNvPr id="3" name="Imagem 2">
            <a:extLst>
              <a:ext uri="{FF2B5EF4-FFF2-40B4-BE49-F238E27FC236}">
                <a16:creationId xmlns:a16="http://schemas.microsoft.com/office/drawing/2014/main" id="{2EFF5770-BF0D-25CE-B476-BDF317206F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31326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radar&#10;&#10;Descrição gerada automaticamente">
            <a:extLst>
              <a:ext uri="{FF2B5EF4-FFF2-40B4-BE49-F238E27FC236}">
                <a16:creationId xmlns:a16="http://schemas.microsoft.com/office/drawing/2014/main" id="{E0D5CB83-BB4D-CBEA-FA4D-DB8DA767BC97}"/>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4193853" y="2580344"/>
            <a:ext cx="3804288" cy="3867108"/>
          </a:xfrm>
          <a:prstGeom prst="rect">
            <a:avLst/>
          </a:prstGeom>
          <a:ln>
            <a:solidFill>
              <a:schemeClr val="tx1"/>
            </a:solidFill>
          </a:ln>
        </p:spPr>
      </p:pic>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9"/>
            <a:ext cx="11171353" cy="2424092"/>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4" name="Imagem 3">
            <a:extLst>
              <a:ext uri="{FF2B5EF4-FFF2-40B4-BE49-F238E27FC236}">
                <a16:creationId xmlns:a16="http://schemas.microsoft.com/office/drawing/2014/main" id="{4A4469D0-0E5D-AE45-216B-869CC5DD84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541464" y="6124784"/>
            <a:ext cx="504270" cy="645336"/>
          </a:xfrm>
          <a:prstGeom prst="rect">
            <a:avLst/>
          </a:prstGeom>
        </p:spPr>
      </p:pic>
    </p:spTree>
    <p:extLst>
      <p:ext uri="{BB962C8B-B14F-4D97-AF65-F5344CB8AC3E}">
        <p14:creationId xmlns:p14="http://schemas.microsoft.com/office/powerpoint/2010/main" val="41885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375E-6 0.05 L -0.00066 -0.13542 " pathEditMode="relative" rAng="0" ptsTypes="AA">
                                      <p:cBhvr>
                                        <p:cTn id="6" dur="2000" fill="hold"/>
                                        <p:tgtEl>
                                          <p:spTgt spid="6">
                                            <p:txEl>
                                              <p:pRg st="1" end="1"/>
                                            </p:txEl>
                                          </p:spTgt>
                                        </p:tgtEl>
                                        <p:attrNameLst>
                                          <p:attrName>ppt_x</p:attrName>
                                          <p:attrName>ppt_y</p:attrName>
                                        </p:attrNameLst>
                                      </p:cBhvr>
                                      <p:rCtr x="-39" y="-9282"/>
                                    </p:animMotion>
                                  </p:childTnLst>
                                </p:cTn>
                              </p:par>
                              <p:par>
                                <p:cTn id="7" presetID="10" presetClass="exit" presetSubtype="0" fill="hold" nodeType="withEffect">
                                  <p:stCondLst>
                                    <p:cond delay="0"/>
                                  </p:stCondLst>
                                  <p:childTnLst>
                                    <p:animEffect transition="out" filter="fade">
                                      <p:cBhvr>
                                        <p:cTn id="8" dur="500"/>
                                        <p:tgtEl>
                                          <p:spTgt spid="6">
                                            <p:txEl>
                                              <p:pRg st="0" end="0"/>
                                            </p:txEl>
                                          </p:spTgt>
                                        </p:tgtEl>
                                      </p:cBhvr>
                                    </p:animEffect>
                                    <p:set>
                                      <p:cBhvr>
                                        <p:cTn id="9" dur="1" fill="hold">
                                          <p:stCondLst>
                                            <p:cond delay="499"/>
                                          </p:stCondLst>
                                        </p:cTn>
                                        <p:tgtEl>
                                          <p:spTgt spid="6">
                                            <p:txEl>
                                              <p:pRg st="0" end="0"/>
                                            </p:txEl>
                                          </p:spTgt>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933580" y="-2104220"/>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247991" y="389551"/>
            <a:ext cx="4023360" cy="1950014"/>
          </a:xfrm>
        </p:spPr>
        <p:txBody>
          <a:bodyPr vert="horz" lIns="91440" tIns="45720" rIns="91440" bIns="45720" rtlCol="0" anchor="t">
            <a:normAutofit/>
          </a:bodyPr>
          <a:lstStyle/>
          <a:p>
            <a:r>
              <a:rPr lang="en-US" sz="5400" b="1" kern="1200" dirty="0" err="1">
                <a:solidFill>
                  <a:srgbClr val="FFFFFF"/>
                </a:solidFill>
                <a:latin typeface="+mj-lt"/>
                <a:ea typeface="+mj-ea"/>
                <a:cs typeface="+mj-cs"/>
              </a:rPr>
              <a:t>Problema</a:t>
            </a:r>
            <a:r>
              <a:rPr lang="en-US" sz="5400" b="1" kern="1200" dirty="0">
                <a:solidFill>
                  <a:srgbClr val="FFFFFF"/>
                </a:solidFill>
                <a:latin typeface="+mj-lt"/>
                <a:ea typeface="+mj-ea"/>
                <a:cs typeface="+mj-cs"/>
              </a:rPr>
              <a:t> de </a:t>
            </a:r>
            <a:r>
              <a:rPr lang="en-US" sz="5400" b="1" kern="1200" dirty="0" err="1">
                <a:solidFill>
                  <a:srgbClr val="FFFFFF"/>
                </a:solidFill>
                <a:latin typeface="+mj-lt"/>
                <a:ea typeface="+mj-ea"/>
                <a:cs typeface="+mj-cs"/>
              </a:rPr>
              <a:t>Distribuição</a:t>
            </a:r>
            <a:endParaRPr lang="en-US" sz="5400" b="1" kern="1200" dirty="0">
              <a:solidFill>
                <a:srgbClr val="FFFFFF"/>
              </a:solidFill>
              <a:latin typeface="+mj-lt"/>
              <a:ea typeface="+mj-ea"/>
              <a:cs typeface="+mj-cs"/>
            </a:endParaRP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3962821"/>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pic>
        <p:nvPicPr>
          <p:cNvPr id="3" name="Imagem 2">
            <a:extLst>
              <a:ext uri="{FF2B5EF4-FFF2-40B4-BE49-F238E27FC236}">
                <a16:creationId xmlns:a16="http://schemas.microsoft.com/office/drawing/2014/main" id="{75497FBF-1AAE-23C0-D6BB-658C38208069}"/>
              </a:ext>
            </a:extLst>
          </p:cNvPr>
          <p:cNvPicPr>
            <a:picLocks noChangeAspect="1"/>
          </p:cNvPicPr>
          <p:nvPr/>
        </p:nvPicPr>
        <p:blipFill rotWithShape="1">
          <a:blip r:embed="rId3" cstate="print">
            <a:alphaModFix amt="20000"/>
            <a:extLst>
              <a:ext uri="{28A0092B-C50C-407E-A947-70E740481C1C}">
                <a14:useLocalDpi xmlns:a14="http://schemas.microsoft.com/office/drawing/2010/main" val="0"/>
              </a:ext>
            </a:extLst>
          </a:blip>
          <a:srcRect l="28724" t="13709" r="27163" b="22097"/>
          <a:stretch/>
        </p:blipFill>
        <p:spPr>
          <a:xfrm flipH="1">
            <a:off x="11384621" y="66883"/>
            <a:ext cx="504270" cy="645336"/>
          </a:xfrm>
          <a:prstGeom prst="rect">
            <a:avLst/>
          </a:prstGeom>
          <a:noFill/>
        </p:spPr>
      </p:pic>
    </p:spTree>
    <p:extLst>
      <p:ext uri="{BB962C8B-B14F-4D97-AF65-F5344CB8AC3E}">
        <p14:creationId xmlns:p14="http://schemas.microsoft.com/office/powerpoint/2010/main" val="243288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Cada CD fará diversas entregas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Não só em pontos diferente como diversas vezes em cada um dos pontos</a:t>
            </a: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3" name="Imagem 2">
            <a:extLst>
              <a:ext uri="{FF2B5EF4-FFF2-40B4-BE49-F238E27FC236}">
                <a16:creationId xmlns:a16="http://schemas.microsoft.com/office/drawing/2014/main" id="{0BAE965A-9531-FC50-2D17-AF9423A12D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73519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rPr>
                        </m:ctrlPr>
                      </m:sSubPr>
                      <m:e>
                        <m:r>
                          <a:rPr lang="pt-BR" sz="2400" i="1" dirty="0" smtClean="0">
                            <a:latin typeface="Cambria Math" panose="02040503050406030204" pitchFamily="18" charset="0"/>
                            <a:ea typeface="Cambria Math" panose="02040503050406030204" pitchFamily="18" charset="0"/>
                          </a:rPr>
                          <m:t>𝐷</m:t>
                        </m:r>
                      </m:e>
                      <m:sub>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m:t>
                        </m:r>
                        <m:r>
                          <a:rPr lang="pt-BR" sz="2400" b="0" i="1" dirty="0"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Distância do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i="1" dirty="0"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Quantidade de entregas para cada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6"/>
                <a:ext cx="5539421" cy="4261596"/>
              </a:xfrm>
              <a:blipFill>
                <a:blip r:embed="rId2"/>
                <a:stretch>
                  <a:fillRect l="-1542" t="-2003" r="-881"/>
                </a:stretch>
              </a:blipFill>
            </p:spPr>
            <p:txBody>
              <a:bodyPr/>
              <a:lstStyle/>
              <a:p>
                <a:r>
                  <a:rPr lang="en-US">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5EAE7BBF-C5A0-9764-D006-776638180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55019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No caso, para um CD, identificamos que, nosso </a:t>
                </a:r>
                <a:r>
                  <a:rPr lang="pt-BR" sz="2400" b="1" dirty="0">
                    <a:latin typeface="Cambria Math" panose="02040503050406030204" pitchFamily="18" charset="0"/>
                    <a:ea typeface="Cambria Math" panose="02040503050406030204" pitchFamily="18" charset="0"/>
                  </a:rPr>
                  <a:t>objetivo</a:t>
                </a:r>
                <a:r>
                  <a:rPr lang="pt-BR" sz="2400" dirty="0">
                    <a:latin typeface="Cambria Math" panose="02040503050406030204" pitchFamily="18" charset="0"/>
                    <a:ea typeface="Cambria Math" panose="02040503050406030204" pitchFamily="18" charset="0"/>
                  </a:rPr>
                  <a:t> é:</a:t>
                </a:r>
              </a:p>
              <a:p>
                <a:pPr marL="0" indent="0">
                  <a:buNone/>
                </a:pPr>
                <a14:m>
                  <m:oMathPara xmlns:m="http://schemas.openxmlformats.org/officeDocument/2006/math">
                    <m:oMathParaPr>
                      <m:jc m:val="centerGroup"/>
                    </m:oMathParaPr>
                    <m:oMath xmlns:m="http://schemas.openxmlformats.org/officeDocument/2006/math">
                      <m:r>
                        <a:rPr lang="pt-BR" sz="2400" b="1" i="1" dirty="0" smtClean="0">
                          <a:latin typeface="Cambria Math" panose="02040503050406030204" pitchFamily="18" charset="0"/>
                          <a:ea typeface="Cambria Math" panose="02040503050406030204" pitchFamily="18" charset="0"/>
                        </a:rPr>
                        <m:t>𝑴𝑰𝑵</m:t>
                      </m:r>
                      <m:r>
                        <a:rPr lang="pt-BR" sz="2400" b="1" i="1" dirty="0" smtClean="0">
                          <a:latin typeface="Cambria Math" panose="02040503050406030204" pitchFamily="18" charset="0"/>
                          <a:ea typeface="Cambria Math" panose="02040503050406030204" pitchFamily="18" charset="0"/>
                        </a:rPr>
                        <m:t> </m:t>
                      </m:r>
                      <m:nary>
                        <m:naryPr>
                          <m:chr m:val="∑"/>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𝒋</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𝟏</m:t>
                          </m:r>
                        </m:sub>
                        <m:sup>
                          <m:r>
                            <a:rPr lang="pt-BR" sz="2400" b="1" i="1" dirty="0" smtClean="0">
                              <a:latin typeface="Cambria Math" panose="02040503050406030204" pitchFamily="18" charset="0"/>
                              <a:ea typeface="Cambria Math" panose="02040503050406030204" pitchFamily="18" charset="0"/>
                            </a:rPr>
                            <m:t>𝒎</m:t>
                          </m:r>
                        </m:sup>
                        <m:e>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𝑫</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𝒋</m:t>
                              </m:r>
                            </m:sub>
                          </m:sSub>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𝑬</m:t>
                              </m:r>
                            </m:e>
                            <m:sub>
                              <m:r>
                                <a:rPr lang="pt-BR" sz="2400" b="1" i="1" dirty="0" smtClean="0">
                                  <a:latin typeface="Cambria Math" panose="02040503050406030204" pitchFamily="18" charset="0"/>
                                  <a:ea typeface="Cambria Math" panose="02040503050406030204" pitchFamily="18" charset="0"/>
                                </a:rPr>
                                <m:t>𝒋</m:t>
                              </m:r>
                            </m:sub>
                          </m:sSub>
                          <m:r>
                            <a:rPr lang="pt-BR" sz="2400" b="0"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 </m:t>
                          </m:r>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=14</m:t>
                          </m:r>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Porém...</a:t>
                </a: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BE37ED74-7C75-1AF5-D20B-59DE094409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16293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endParaRPr lang="pt-BR" sz="2400" dirty="0">
              <a:latin typeface="Cambria Math" panose="02040503050406030204" pitchFamily="18" charset="0"/>
              <a:ea typeface="Cambria Math" panose="02040503050406030204" pitchFamily="18" charset="0"/>
            </a:endParaRP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pic>
        <p:nvPicPr>
          <p:cNvPr id="4" name="Imagem 3">
            <a:extLst>
              <a:ext uri="{FF2B5EF4-FFF2-40B4-BE49-F238E27FC236}">
                <a16:creationId xmlns:a16="http://schemas.microsoft.com/office/drawing/2014/main" id="{C3086230-8C12-C028-6713-B4D65821A1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6311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Então, iremos utilizar o conjunto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oMath>
                </a14:m>
                <a:r>
                  <a:rPr lang="pt-BR" sz="2400" dirty="0">
                    <a:latin typeface="Cambria Math" panose="02040503050406030204" pitchFamily="18" charset="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E nesse caso,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𝟔</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𝟏𝟗</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𝟏𝟒</m:t>
                    </m:r>
                    <m:r>
                      <a:rPr lang="pt-BR" sz="2400" b="1" i="1" smtClean="0">
                        <a:latin typeface="Cambria Math" panose="02040503050406030204" pitchFamily="18" charset="0"/>
                        <a:ea typeface="Cambria Math" panose="02040503050406030204" pitchFamily="18" charset="0"/>
                      </a:rPr>
                      <m:t>}</m:t>
                    </m:r>
                  </m:oMath>
                </a14:m>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pic>
        <p:nvPicPr>
          <p:cNvPr id="3" name="Imagem 2">
            <a:extLst>
              <a:ext uri="{FF2B5EF4-FFF2-40B4-BE49-F238E27FC236}">
                <a16:creationId xmlns:a16="http://schemas.microsoft.com/office/drawing/2014/main" id="{23B55D28-6D1B-FC0B-9C09-57027E3451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8534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Como não sabemos quais serão os reais CDs, devemos utilizar também a variável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𝑥</m:t>
                        </m:r>
                      </m:e>
                      <m:sub>
                        <m: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 </m:t>
                        </m:r>
                        <m:r>
                          <a:rPr lang="pt-BR" sz="2400" b="0" i="1"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que define se Centro </a:t>
                </a:r>
                <a14:m>
                  <m:oMath xmlns:m="http://schemas.openxmlformats.org/officeDocument/2006/math">
                    <m:r>
                      <a:rPr lang="pt-BR" sz="2400" b="1" i="1" smtClean="0">
                        <a:latin typeface="Cambria Math" panose="02040503050406030204" pitchFamily="18" charset="0"/>
                        <a:ea typeface="Cambria Math" panose="02040503050406030204" pitchFamily="18" charset="0"/>
                      </a:rPr>
                      <m:t>𝒊</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atende a cidade </a:t>
                </a:r>
                <a14:m>
                  <m:oMath xmlns:m="http://schemas.openxmlformats.org/officeDocument/2006/math">
                    <m:r>
                      <a:rPr lang="pt-BR" sz="2400" b="1" i="1" smtClean="0">
                        <a:latin typeface="Cambria Math" panose="02040503050406030204" pitchFamily="18" charset="0"/>
                        <a:ea typeface="Cambria Math" panose="02040503050406030204" pitchFamily="18" charset="0"/>
                      </a:rPr>
                      <m:t>𝒋</m:t>
                    </m:r>
                  </m:oMath>
                </a14:m>
                <a:endParaRPr lang="pt-BR" sz="2400" b="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𝒙</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 </m:t>
                              </m:r>
                              <m:r>
                                <a:rPr lang="pt-BR" sz="2400" b="1" i="1" dirty="0" smtClean="0">
                                  <a:latin typeface="Cambria Math" panose="02040503050406030204" pitchFamily="18" charset="0"/>
                                  <a:ea typeface="Cambria Math" panose="02040503050406030204" pitchFamily="18" charset="0"/>
                                </a:rPr>
                                <m:t>𝒋</m:t>
                              </m:r>
                            </m:sub>
                          </m:sSub>
                        </m:e>
                      </m:nary>
                    </m:oMath>
                  </m:oMathPara>
                </a14:m>
                <a:endParaRPr lang="pt-BR" sz="24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en-US">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pic>
        <p:nvPicPr>
          <p:cNvPr id="3" name="Imagem 2"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pic>
        <p:nvPicPr>
          <p:cNvPr id="8" name="Imagem 7">
            <a:extLst>
              <a:ext uri="{FF2B5EF4-FFF2-40B4-BE49-F238E27FC236}">
                <a16:creationId xmlns:a16="http://schemas.microsoft.com/office/drawing/2014/main" id="{53F06315-8FF5-9134-4CEA-59DF9575D2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397945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xmlns:a14="http://schemas.microsoft.com/office/drawing/2010/main">
        <mc:Choice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 assim, </a:t>
                </a:r>
                <a:r>
                  <a:rPr lang="pt-BR" sz="2400" b="1" dirty="0">
                    <a:latin typeface="Cambria Math" panose="02040503050406030204" pitchFamily="18" charset="0"/>
                    <a:ea typeface="Cambria Math" panose="02040503050406030204" pitchFamily="18" charset="0"/>
                  </a:rPr>
                  <a:t>minimizamos </a:t>
                </a:r>
                <a:r>
                  <a:rPr lang="pt-BR" sz="2400" dirty="0">
                    <a:latin typeface="Cambria Math" panose="02040503050406030204" pitchFamily="18" charset="0"/>
                    <a:ea typeface="Cambria Math" panose="02040503050406030204" pitchFamily="18" charset="0"/>
                  </a:rPr>
                  <a:t>a distância total percorrida por todos os CDs após efetuarem todas as entregas à todas as Localizações</a:t>
                </a:r>
              </a:p>
              <a:p>
                <a:pPr marL="0" indent="0">
                  <a:buNone/>
                </a:pPr>
                <a:endParaRPr lang="pt-BR"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3200" b="1" i="1" dirty="0">
                          <a:latin typeface="Cambria Math" panose="02040503050406030204" pitchFamily="18" charset="0"/>
                          <a:ea typeface="Cambria Math" panose="02040503050406030204" pitchFamily="18" charset="0"/>
                        </a:rPr>
                        <m:t>𝑴𝑰𝑵</m:t>
                      </m:r>
                      <m:nary>
                        <m:naryPr>
                          <m:chr m:val="∑"/>
                          <m:supHide m:val="on"/>
                          <m:ctrlPr>
                            <a:rPr lang="pt-BR" sz="3200" b="1" i="1" dirty="0" smtClean="0">
                              <a:latin typeface="Cambria Math" panose="02040503050406030204" pitchFamily="18" charset="0"/>
                              <a:ea typeface="Cambria Math" panose="02040503050406030204" pitchFamily="18" charset="0"/>
                            </a:rPr>
                          </m:ctrlPr>
                        </m:naryPr>
                        <m:sub>
                          <m:r>
                            <m:rPr>
                              <m:brk m:alnAt="23"/>
                            </m:rP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m:t>
                          </m:r>
                          <m:r>
                            <a:rPr lang="pt-BR" sz="3200" b="1" i="1" dirty="0" smtClean="0">
                              <a:latin typeface="Cambria Math" panose="02040503050406030204" pitchFamily="18" charset="0"/>
                              <a:ea typeface="Cambria Math" panose="02040503050406030204" pitchFamily="18" charset="0"/>
                            </a:rPr>
                            <m:t>𝑪</m:t>
                          </m:r>
                        </m:sub>
                        <m:sup/>
                        <m:e>
                          <m:nary>
                            <m:naryPr>
                              <m:chr m:val="∑"/>
                              <m:ctrlPr>
                                <a:rPr lang="pt-BR" sz="3200" b="1" i="1" dirty="0">
                                  <a:latin typeface="Cambria Math" panose="02040503050406030204" pitchFamily="18" charset="0"/>
                                  <a:ea typeface="Cambria Math" panose="02040503050406030204" pitchFamily="18" charset="0"/>
                                </a:rPr>
                              </m:ctrlPr>
                            </m:naryPr>
                            <m:sub>
                              <m:r>
                                <m:rPr>
                                  <m:brk m:alnAt="23"/>
                                </m:rPr>
                                <a:rPr lang="pt-BR" sz="3200" b="1" i="1" dirty="0">
                                  <a:latin typeface="Cambria Math" panose="02040503050406030204" pitchFamily="18" charset="0"/>
                                  <a:ea typeface="Cambria Math" panose="02040503050406030204" pitchFamily="18" charset="0"/>
                                </a:rPr>
                                <m:t>𝒋</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𝟏</m:t>
                              </m:r>
                            </m:sub>
                            <m:sup>
                              <m:r>
                                <a:rPr lang="pt-BR" sz="3200" b="1" i="1" dirty="0">
                                  <a:latin typeface="Cambria Math" panose="02040503050406030204" pitchFamily="18" charset="0"/>
                                  <a:ea typeface="Cambria Math" panose="02040503050406030204" pitchFamily="18" charset="0"/>
                                </a:rPr>
                                <m:t>𝒎</m:t>
                              </m:r>
                            </m:sup>
                            <m:e>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𝑫</m:t>
                                  </m:r>
                                </m:e>
                                <m:sub>
                                  <m:r>
                                    <a:rPr lang="pt-BR" sz="3200" b="1" i="1" dirty="0">
                                      <a:latin typeface="Cambria Math" panose="02040503050406030204" pitchFamily="18" charset="0"/>
                                      <a:ea typeface="Cambria Math" panose="02040503050406030204" pitchFamily="18" charset="0"/>
                                    </a:rPr>
                                    <m:t>𝒊</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𝒋</m:t>
                                  </m:r>
                                </m:sub>
                              </m:sSub>
                              <m:r>
                                <a:rPr lang="pt-BR" sz="3200" b="1" i="1" dirty="0">
                                  <a:latin typeface="Cambria Math" panose="02040503050406030204" pitchFamily="18" charset="0"/>
                                  <a:ea typeface="Cambria Math" panose="02040503050406030204" pitchFamily="18" charset="0"/>
                                </a:rPr>
                                <m:t>∗</m:t>
                              </m:r>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𝑬</m:t>
                                  </m:r>
                                </m:e>
                                <m:sub>
                                  <m:r>
                                    <a:rPr lang="pt-BR" sz="3200" b="1" i="1" dirty="0">
                                      <a:latin typeface="Cambria Math" panose="02040503050406030204" pitchFamily="18" charset="0"/>
                                      <a:ea typeface="Cambria Math" panose="02040503050406030204" pitchFamily="18" charset="0"/>
                                    </a:rPr>
                                    <m:t>𝒋</m:t>
                                  </m:r>
                                </m:sub>
                              </m:sSub>
                            </m:e>
                          </m:nary>
                          <m:r>
                            <a:rPr lang="pt-BR" sz="3200" b="1" i="1" dirty="0" smtClean="0">
                              <a:latin typeface="Cambria Math" panose="02040503050406030204" pitchFamily="18" charset="0"/>
                              <a:ea typeface="Cambria Math" panose="02040503050406030204" pitchFamily="18" charset="0"/>
                            </a:rPr>
                            <m:t>∗</m:t>
                          </m:r>
                          <m:sSub>
                            <m:sSubPr>
                              <m:ctrlPr>
                                <a:rPr lang="pt-BR" sz="3200" b="1" i="1" dirty="0" smtClean="0">
                                  <a:latin typeface="Cambria Math" panose="02040503050406030204" pitchFamily="18" charset="0"/>
                                  <a:ea typeface="Cambria Math" panose="02040503050406030204" pitchFamily="18" charset="0"/>
                                </a:rPr>
                              </m:ctrlPr>
                            </m:sSubPr>
                            <m:e>
                              <m:r>
                                <a:rPr lang="pt-BR" sz="3200" b="1" i="1" dirty="0" smtClean="0">
                                  <a:latin typeface="Cambria Math" panose="02040503050406030204" pitchFamily="18" charset="0"/>
                                  <a:ea typeface="Cambria Math" panose="02040503050406030204" pitchFamily="18" charset="0"/>
                                </a:rPr>
                                <m:t>𝒙</m:t>
                              </m:r>
                            </m:e>
                            <m:sub>
                              <m: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 </m:t>
                              </m:r>
                              <m:r>
                                <a:rPr lang="pt-BR" sz="3200" b="1" i="1" dirty="0" smtClean="0">
                                  <a:latin typeface="Cambria Math" panose="02040503050406030204" pitchFamily="18" charset="0"/>
                                  <a:ea typeface="Cambria Math" panose="02040503050406030204" pitchFamily="18" charset="0"/>
                                </a:rPr>
                                <m:t>𝒋</m:t>
                              </m:r>
                            </m:sub>
                          </m:sSub>
                        </m:e>
                      </m:nary>
                    </m:oMath>
                  </m:oMathPara>
                </a14:m>
                <a:endParaRPr lang="pt-BR" sz="32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xmlns="">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2533"/>
                </a:stretch>
              </a:blipFill>
            </p:spPr>
            <p:txBody>
              <a:bodyPr/>
              <a:lstStyle/>
              <a:p>
                <a:r>
                  <a:rPr lang="en-US">
                    <a:noFill/>
                  </a:rPr>
                  <a:t> </a:t>
                </a:r>
              </a:p>
            </p:txBody>
          </p:sp>
        </mc:Fallback>
      </mc:AlternateContent>
      <p:pic>
        <p:nvPicPr>
          <p:cNvPr id="2" name="Imagem 1"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pic>
        <p:nvPicPr>
          <p:cNvPr id="8" name="Imagem 7">
            <a:extLst>
              <a:ext uri="{FF2B5EF4-FFF2-40B4-BE49-F238E27FC236}">
                <a16:creationId xmlns:a16="http://schemas.microsoft.com/office/drawing/2014/main" id="{7A970D30-F231-FF6D-211F-E25E7587F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flipV="1">
            <a:off x="5843863" y="-234788"/>
            <a:ext cx="504270" cy="645336"/>
          </a:xfrm>
          <a:prstGeom prst="rect">
            <a:avLst/>
          </a:prstGeom>
        </p:spPr>
      </p:pic>
    </p:spTree>
    <p:extLst>
      <p:ext uri="{BB962C8B-B14F-4D97-AF65-F5344CB8AC3E}">
        <p14:creationId xmlns:p14="http://schemas.microsoft.com/office/powerpoint/2010/main" val="1474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ço Reservado para Conteúdo 11">
            <a:extLst>
              <a:ext uri="{FF2B5EF4-FFF2-40B4-BE49-F238E27FC236}">
                <a16:creationId xmlns:a16="http://schemas.microsoft.com/office/drawing/2014/main" id="{2E54AE1D-2DA6-0F5A-4B7A-4B9D2C38CEB0}"/>
              </a:ext>
            </a:extLst>
          </p:cNvPr>
          <p:cNvSpPr>
            <a:spLocks noGrp="1"/>
          </p:cNvSpPr>
          <p:nvPr>
            <p:ph idx="1"/>
          </p:nvPr>
        </p:nvSpPr>
        <p:spPr>
          <a:xfrm>
            <a:off x="510320" y="1628752"/>
            <a:ext cx="11171353" cy="3600495"/>
          </a:xfrm>
        </p:spPr>
        <p:txBody>
          <a:bodyPr>
            <a:normAutofit/>
          </a:bodyPr>
          <a:lstStyle/>
          <a:p>
            <a:r>
              <a:rPr lang="pt-BR" sz="2400" dirty="0">
                <a:latin typeface="Cambria Math" panose="02040503050406030204" pitchFamily="18" charset="0"/>
                <a:ea typeface="Cambria Math" panose="02040503050406030204" pitchFamily="18" charset="0"/>
              </a:rPr>
              <a:t>Cada localidade deve ser atendida por apenas um Centro de Distribuição.</a:t>
            </a:r>
          </a:p>
          <a:p>
            <a:r>
              <a:rPr lang="pt-BR" sz="2400" dirty="0">
                <a:latin typeface="Cambria Math" panose="02040503050406030204" pitchFamily="18" charset="0"/>
                <a:ea typeface="Cambria Math" panose="02040503050406030204" pitchFamily="18" charset="0"/>
              </a:rPr>
              <a:t>Nem toda localidade que </a:t>
            </a:r>
            <a:r>
              <a:rPr lang="pt-BR" sz="2400" b="1" dirty="0">
                <a:latin typeface="Cambria Math" panose="02040503050406030204" pitchFamily="18" charset="0"/>
                <a:ea typeface="Cambria Math" panose="02040503050406030204" pitchFamily="18" charset="0"/>
              </a:rPr>
              <a:t>pode</a:t>
            </a:r>
            <a:r>
              <a:rPr lang="pt-BR" sz="2400" dirty="0">
                <a:latin typeface="Cambria Math" panose="02040503050406030204" pitchFamily="18" charset="0"/>
                <a:ea typeface="Cambria Math" panose="02040503050406030204" pitchFamily="18" charset="0"/>
              </a:rPr>
              <a:t> ser um Centro de Distribuição, realmente será um Centro de Distribuição.</a:t>
            </a:r>
          </a:p>
          <a:p>
            <a:r>
              <a:rPr lang="pt-BR" sz="2400" dirty="0">
                <a:latin typeface="Cambria Math" panose="02040503050406030204" pitchFamily="18" charset="0"/>
                <a:ea typeface="Cambria Math" panose="02040503050406030204" pitchFamily="18" charset="0"/>
              </a:rPr>
              <a:t>Serão selecionados como CDs apenas aqueles que se adaptam à menor distância percorrida possível para atender todas as localidades.</a:t>
            </a:r>
          </a:p>
          <a:p>
            <a:r>
              <a:rPr lang="pt-BR" sz="2400" dirty="0">
                <a:latin typeface="Cambria Math" panose="02040503050406030204" pitchFamily="18" charset="0"/>
                <a:ea typeface="Cambria Math" panose="02040503050406030204" pitchFamily="18" charset="0"/>
              </a:rPr>
              <a:t>Todas as localidades devem ser atendidas por um Centro, mas nem todo o possível Centro atenderá alguma localidade</a:t>
            </a:r>
          </a:p>
          <a:p>
            <a:endParaRPr lang="pt-BR" dirty="0"/>
          </a:p>
        </p:txBody>
      </p:sp>
      <p:sp>
        <p:nvSpPr>
          <p:cNvPr id="5" name="Title 1">
            <a:extLst>
              <a:ext uri="{FF2B5EF4-FFF2-40B4-BE49-F238E27FC236}">
                <a16:creationId xmlns:a16="http://schemas.microsoft.com/office/drawing/2014/main" id="{9C1BD65E-E7A6-B860-02DD-D291DED6339F}"/>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6" name="CaixaDeTexto 5">
            <a:extLst>
              <a:ext uri="{FF2B5EF4-FFF2-40B4-BE49-F238E27FC236}">
                <a16:creationId xmlns:a16="http://schemas.microsoft.com/office/drawing/2014/main" id="{5F36DAC9-5D63-FAC1-0F71-D1F2DE863C36}"/>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Restrições</a:t>
            </a:r>
          </a:p>
        </p:txBody>
      </p:sp>
      <p:pic>
        <p:nvPicPr>
          <p:cNvPr id="8" name="Imagem 7">
            <a:extLst>
              <a:ext uri="{FF2B5EF4-FFF2-40B4-BE49-F238E27FC236}">
                <a16:creationId xmlns:a16="http://schemas.microsoft.com/office/drawing/2014/main" id="{13277C78-E8EA-4783-82B7-63BD19E414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504270" y="6075012"/>
            <a:ext cx="504270" cy="645336"/>
          </a:xfrm>
          <a:prstGeom prst="rect">
            <a:avLst/>
          </a:prstGeom>
        </p:spPr>
      </p:pic>
    </p:spTree>
    <p:extLst>
      <p:ext uri="{BB962C8B-B14F-4D97-AF65-F5344CB8AC3E}">
        <p14:creationId xmlns:p14="http://schemas.microsoft.com/office/powerpoint/2010/main" val="1981708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125E-6 -3.7037E-7 L 1.05911 0.00718 " pathEditMode="relative" rAng="0" ptsTypes="AA">
                                      <p:cBhvr>
                                        <p:cTn id="8" dur="1000" fill="hold"/>
                                        <p:tgtEl>
                                          <p:spTgt spid="8"/>
                                        </p:tgtEl>
                                        <p:attrNameLst>
                                          <p:attrName>ppt_x</p:attrName>
                                          <p:attrName>ppt_y</p:attrName>
                                        </p:attrNameLst>
                                      </p:cBhvr>
                                      <p:rCtr x="52956"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CDBCFE7-927D-37C3-0D6F-03E813AD9A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1685318" y="2579734"/>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1" name="Retângulo 10">
            <a:extLst>
              <a:ext uri="{FF2B5EF4-FFF2-40B4-BE49-F238E27FC236}">
                <a16:creationId xmlns:a16="http://schemas.microsoft.com/office/drawing/2014/main" id="{EB613062-5135-4CC6-DD33-31835AFB5E16}"/>
              </a:ext>
            </a:extLst>
          </p:cNvPr>
          <p:cNvSpPr/>
          <p:nvPr/>
        </p:nvSpPr>
        <p:spPr>
          <a:xfrm>
            <a:off x="2796540" y="277368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043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85185E-6 L -0.09739 -0.18472 " pathEditMode="relative" rAng="0" ptsTypes="AA">
                                      <p:cBhvr>
                                        <p:cTn id="6" dur="2000" fill="hold"/>
                                        <p:tgtEl>
                                          <p:spTgt spid="7"/>
                                        </p:tgtEl>
                                        <p:attrNameLst>
                                          <p:attrName>ppt_x</p:attrName>
                                          <p:attrName>ppt_y</p:attrName>
                                        </p:attrNameLst>
                                      </p:cBhvr>
                                      <p:rCtr x="-4870"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6FCF6C9-BF94-D927-67FE-F4076FFFDD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8327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539430"/>
          </a:xfrm>
          <a:prstGeom prst="rect">
            <a:avLst/>
          </a:prstGeom>
          <a:noFill/>
        </p:spPr>
        <p:txBody>
          <a:bodyPr wrap="square" rtlCol="0">
            <a:spAutoFit/>
          </a:bodyPr>
          <a:lstStyle/>
          <a:p>
            <a:pPr marL="457200" indent="-457200">
              <a:buAutoNum type="arabicPeriod"/>
            </a:pPr>
            <a:r>
              <a:rPr lang="pt-BR" sz="2800" dirty="0">
                <a:latin typeface="Cambria Math" panose="02040503050406030204" pitchFamily="18" charset="0"/>
                <a:ea typeface="Cambria Math" panose="02040503050406030204" pitchFamily="18" charset="0"/>
              </a:rPr>
              <a:t>Uma empresa deseja instalar m centros de distribuição de produtos para atender a n localidades representadas por L1, L2, ..., </a:t>
            </a:r>
            <a:r>
              <a:rPr lang="pt-BR" sz="2800" dirty="0" err="1">
                <a:latin typeface="Cambria Math" panose="02040503050406030204" pitchFamily="18" charset="0"/>
                <a:ea typeface="Cambria Math" panose="02040503050406030204" pitchFamily="18" charset="0"/>
              </a:rPr>
              <a:t>Ln</a:t>
            </a:r>
            <a:r>
              <a:rPr lang="pt-BR" sz="2800" dirty="0">
                <a:latin typeface="Cambria Math" panose="02040503050406030204" pitchFamily="18" charset="0"/>
                <a:ea typeface="Cambria Math" panose="02040503050406030204" pitchFamily="18" charset="0"/>
              </a:rPr>
              <a:t>. Inicialmente a empresa determinou dentre as n localidades a serem atendidas, um conjunto C contendo aquelas que estariam aptas a receber os centros de distribuição, levando em conta fatores econômicos e estruturais das cidades envolvidas. A empresa estima o número de viagens que serão feitas para cada uma das n localidades a cada semana.</a:t>
            </a:r>
          </a:p>
        </p:txBody>
      </p:sp>
      <p:pic>
        <p:nvPicPr>
          <p:cNvPr id="4" name="Imagem 3">
            <a:extLst>
              <a:ext uri="{FF2B5EF4-FFF2-40B4-BE49-F238E27FC236}">
                <a16:creationId xmlns:a16="http://schemas.microsoft.com/office/drawing/2014/main" id="{51775A65-07C4-3785-9576-F7482E669A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224352" y="83606"/>
            <a:ext cx="504270" cy="645336"/>
          </a:xfrm>
          <a:prstGeom prst="rect">
            <a:avLst/>
          </a:prstGeom>
        </p:spPr>
      </p:pic>
    </p:spTree>
    <p:extLst>
      <p:ext uri="{BB962C8B-B14F-4D97-AF65-F5344CB8AC3E}">
        <p14:creationId xmlns:p14="http://schemas.microsoft.com/office/powerpoint/2010/main" val="173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67609E0-A0C9-CA49-9595-7347B1252E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89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B06410D-15D6-5DFE-4D1A-FA9DFAB709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084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AF7BA0E8-DA51-E833-F95F-A9BD37E9AE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dirty="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Tree>
    <p:extLst>
      <p:ext uri="{BB962C8B-B14F-4D97-AF65-F5344CB8AC3E}">
        <p14:creationId xmlns:p14="http://schemas.microsoft.com/office/powerpoint/2010/main" val="28457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427AE80F-07C9-A8F4-4FCE-DF35A0AC7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9668019">
            <a:off x="496599" y="131443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3">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83ADAF8-FF6D-9FC2-EBF1-1A9C9B2DB002}"/>
                  </a:ext>
                </a:extLst>
              </p:cNvPr>
              <p:cNvSpPr txBox="1"/>
              <p:nvPr/>
            </p:nvSpPr>
            <p:spPr>
              <a:xfrm>
                <a:off x="7312021" y="3448595"/>
                <a:ext cx="4026070" cy="1631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sz="2800" i="1" smtClean="0">
                              <a:solidFill>
                                <a:schemeClr val="tx1"/>
                              </a:solidFill>
                              <a:latin typeface="Cambria Math" panose="02040503050406030204" pitchFamily="18" charset="0"/>
                              <a:ea typeface="Cambria Math" panose="02040503050406030204" pitchFamily="18" charset="0"/>
                            </a:rPr>
                          </m:ctrlPr>
                        </m:naryPr>
                        <m:sub>
                          <m:r>
                            <m:rPr>
                              <m:brk m:alnAt="23"/>
                            </m:rPr>
                            <a:rPr lang="pt-BR" sz="2800" b="0" i="1" smtClean="0">
                              <a:solidFill>
                                <a:schemeClr val="tx1"/>
                              </a:solidFill>
                              <a:latin typeface="Cambria Math" panose="02040503050406030204" pitchFamily="18" charset="0"/>
                              <a:ea typeface="Cambria Math" panose="02040503050406030204" pitchFamily="18" charset="0"/>
                            </a:rPr>
                            <m:t>𝑖</m:t>
                          </m:r>
                          <m:r>
                            <m:rPr>
                              <m:nor/>
                            </m:rPr>
                            <a:rPr lang="pt-BR" sz="280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𝐶</m:t>
                          </m:r>
                        </m:sub>
                        <m:sup/>
                        <m:e>
                          <m:sSub>
                            <m:sSubPr>
                              <m:ctrlPr>
                                <a:rPr lang="pt-BR" sz="2800" b="0" i="1" smtClean="0">
                                  <a:solidFill>
                                    <a:schemeClr val="tx1"/>
                                  </a:solidFill>
                                  <a:latin typeface="Cambria Math" panose="02040503050406030204" pitchFamily="18" charset="0"/>
                                  <a:ea typeface="Cambria Math" panose="02040503050406030204" pitchFamily="18" charset="0"/>
                                </a:rPr>
                              </m:ctrlPr>
                            </m:sSubPr>
                            <m:e>
                              <m:r>
                                <a:rPr lang="pt-BR" sz="2800" b="0" i="1" smtClean="0">
                                  <a:solidFill>
                                    <a:schemeClr val="tx1"/>
                                  </a:solidFill>
                                  <a:latin typeface="Cambria Math" panose="02040503050406030204" pitchFamily="18" charset="0"/>
                                  <a:ea typeface="Cambria Math" panose="02040503050406030204" pitchFamily="18" charset="0"/>
                                </a:rPr>
                                <m:t>𝑥</m:t>
                              </m:r>
                            </m:e>
                            <m:sub>
                              <m:r>
                                <a:rPr lang="pt-BR" sz="2800" b="0" i="1" smtClean="0">
                                  <a:solidFill>
                                    <a:schemeClr val="tx1"/>
                                  </a:solidFill>
                                  <a:latin typeface="Cambria Math" panose="02040503050406030204" pitchFamily="18" charset="0"/>
                                  <a:ea typeface="Cambria Math" panose="02040503050406030204" pitchFamily="18" charset="0"/>
                                </a:rPr>
                                <m:t>𝑖</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sub>
                          </m:sSub>
                          <m:r>
                            <a:rPr lang="pt-BR" sz="2800" b="0" i="1" smtClean="0">
                              <a:solidFill>
                                <a:schemeClr val="tx1"/>
                              </a:solidFill>
                              <a:latin typeface="Cambria Math" panose="02040503050406030204" pitchFamily="18" charset="0"/>
                              <a:ea typeface="Cambria Math" panose="02040503050406030204" pitchFamily="18" charset="0"/>
                            </a:rPr>
                            <m:t>=1</m:t>
                          </m:r>
                        </m:e>
                      </m:nary>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r>
                        <a:rPr lang="pt-BR" sz="2800" b="0" i="1" smtClean="0">
                          <a:solidFill>
                            <a:schemeClr val="tx1"/>
                          </a:solidFill>
                          <a:latin typeface="Cambria Math" panose="02040503050406030204" pitchFamily="18" charset="0"/>
                          <a:ea typeface="Cambria Math" panose="02040503050406030204" pitchFamily="18" charset="0"/>
                        </a:rPr>
                        <m:t>=1,…,</m:t>
                      </m:r>
                      <m:r>
                        <a:rPr lang="pt-BR" sz="2800" b="0" i="1" smtClean="0">
                          <a:solidFill>
                            <a:schemeClr val="tx1"/>
                          </a:solidFill>
                          <a:latin typeface="Cambria Math" panose="02040503050406030204" pitchFamily="18" charset="0"/>
                          <a:ea typeface="Cambria Math" panose="02040503050406030204" pitchFamily="18" charset="0"/>
                        </a:rPr>
                        <m:t>𝑚</m:t>
                      </m:r>
                    </m:oMath>
                  </m:oMathPara>
                </a14:m>
                <a:endParaRPr lang="pt-BR" sz="2800" dirty="0">
                  <a:solidFill>
                    <a:schemeClr val="tx1"/>
                  </a:solidFill>
                  <a:latin typeface="Cambria Math" panose="02040503050406030204" pitchFamily="18" charset="0"/>
                  <a:ea typeface="Cambria Math" panose="02040503050406030204" pitchFamily="18" charset="0"/>
                </a:endParaRPr>
              </a:p>
              <a:p>
                <a:endParaRPr lang="pt-BR" dirty="0">
                  <a:solidFill>
                    <a:schemeClr val="tx1"/>
                  </a:solidFill>
                </a:endParaRPr>
              </a:p>
            </p:txBody>
          </p:sp>
        </mc:Choice>
        <mc:Fallback xmlns="">
          <p:sp>
            <p:nvSpPr>
              <p:cNvPr id="10" name="CaixaDeTexto 9">
                <a:extLst>
                  <a:ext uri="{FF2B5EF4-FFF2-40B4-BE49-F238E27FC236}">
                    <a16:creationId xmlns:a16="http://schemas.microsoft.com/office/drawing/2014/main" id="{883ADAF8-FF6D-9FC2-EBF1-1A9C9B2DB002}"/>
                  </a:ext>
                </a:extLst>
              </p:cNvPr>
              <p:cNvSpPr txBox="1">
                <a:spLocks noRot="1" noChangeAspect="1" noMove="1" noResize="1" noEditPoints="1" noAdjustHandles="1" noChangeArrowheads="1" noChangeShapeType="1" noTextEdit="1"/>
              </p:cNvSpPr>
              <p:nvPr/>
            </p:nvSpPr>
            <p:spPr>
              <a:xfrm>
                <a:off x="7312021" y="3448595"/>
                <a:ext cx="4026070" cy="1631729"/>
              </a:xfrm>
              <a:prstGeom prst="rect">
                <a:avLst/>
              </a:prstGeom>
              <a:blipFill>
                <a:blip r:embed="rId4"/>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F5D5890-0C8C-D289-676D-85FC277F49A5}"/>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Tree>
    <p:extLst>
      <p:ext uri="{BB962C8B-B14F-4D97-AF65-F5344CB8AC3E}">
        <p14:creationId xmlns:p14="http://schemas.microsoft.com/office/powerpoint/2010/main" val="3037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AD76B5-65A3-9586-FC17-4628EE6F42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4012041" y="2511660"/>
            <a:ext cx="504270" cy="645336"/>
          </a:xfrm>
          <a:prstGeom prst="rect">
            <a:avLst/>
          </a:prstGeom>
        </p:spPr>
      </p:pic>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8396738" y="2834328"/>
            <a:ext cx="3795262" cy="2466443"/>
          </a:xfrm>
        </p:spPr>
        <p:txBody>
          <a:bodyPr>
            <a:normAutofit fontScale="62500" lnSpcReduction="20000"/>
          </a:bodyPr>
          <a:lstStyle/>
          <a:p>
            <a:pPr marL="0" indent="0">
              <a:buNone/>
            </a:pPr>
            <a:r>
              <a:rPr lang="pt-BR" sz="5900" dirty="0">
                <a:latin typeface="Cambria Math" panose="02040503050406030204" pitchFamily="18" charset="0"/>
                <a:ea typeface="Cambria Math" panose="02040503050406030204" pitchFamily="18" charset="0"/>
              </a:rPr>
              <a:t>Cada Localização </a:t>
            </a:r>
            <a:r>
              <a:rPr lang="pt-BR" sz="59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é</a:t>
            </a:r>
            <a:r>
              <a:rPr lang="pt-BR" sz="5900" dirty="0">
                <a:latin typeface="Cambria Math" panose="02040503050406030204" pitchFamily="18" charset="0"/>
                <a:ea typeface="Cambria Math" panose="02040503050406030204" pitchFamily="18" charset="0"/>
              </a:rPr>
              <a:t>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3">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4382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64" presetClass="path" presetSubtype="0" accel="50000" decel="50000" fill="hold" nodeType="withEffect">
                                  <p:stCondLst>
                                    <p:cond delay="0"/>
                                  </p:stCondLst>
                                  <p:childTnLst>
                                    <p:animMotion origin="layout" path="M 4.16667E-7 -4.44444E-6 L 0.00026 -0.19953 " pathEditMode="relative" rAng="0" ptsTypes="AA">
                                      <p:cBhvr>
                                        <p:cTn id="8" dur="2000" fill="hold"/>
                                        <p:tgtEl>
                                          <p:spTgt spid="7"/>
                                        </p:tgtEl>
                                        <p:attrNameLst>
                                          <p:attrName>ppt_x</p:attrName>
                                          <p:attrName>ppt_y</p:attrName>
                                        </p:attrNameLst>
                                      </p:cBhvr>
                                      <p:rCtr x="13" y="-9977"/>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25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p:tgtEl>
                                          <p:spTgt spid="3">
                                            <p:txEl>
                                              <p:pRg st="0" end="0"/>
                                            </p:txEl>
                                          </p:spTgt>
                                        </p:tgtEl>
                                        <p:attrNameLst>
                                          <p:attrName>ppt_y</p:attrName>
                                        </p:attrNameLst>
                                      </p:cBhvr>
                                      <p:tavLst>
                                        <p:tav tm="0">
                                          <p:val>
                                            <p:strVal val="ppt_y"/>
                                          </p:val>
                                        </p:tav>
                                        <p:tav tm="100000">
                                          <p:val>
                                            <p:strVal val="1+ppt_h/2"/>
                                          </p:val>
                                        </p:tav>
                                      </p:tavLst>
                                    </p:anim>
                                    <p:set>
                                      <p:cBhvr>
                                        <p:cTn id="14" dur="1" fill="hold">
                                          <p:stCondLst>
                                            <p:cond delay="24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89C6AEBE-6327-27A0-66C6-A2E78D1570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4012041" y="1142535"/>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3">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496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11FAA570-CD16-BD51-7BB6-0643F4C492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6717368" y="5319436"/>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8" name="Retângulo 7">
            <a:extLst>
              <a:ext uri="{FF2B5EF4-FFF2-40B4-BE49-F238E27FC236}">
                <a16:creationId xmlns:a16="http://schemas.microsoft.com/office/drawing/2014/main" id="{A383854A-B65C-19C2-5DBF-7B62AEDA5FF2}"/>
              </a:ext>
            </a:extLst>
          </p:cNvPr>
          <p:cNvSpPr/>
          <p:nvPr/>
        </p:nvSpPr>
        <p:spPr>
          <a:xfrm>
            <a:off x="1999488"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tângulo 19">
                <a:extLst>
                  <a:ext uri="{FF2B5EF4-FFF2-40B4-BE49-F238E27FC236}">
                    <a16:creationId xmlns:a16="http://schemas.microsoft.com/office/drawing/2014/main" id="{3461EDC8-CDE8-4A2D-C1BB-4D465568DC9C}"/>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20" name="Retângulo 19">
                <a:extLst>
                  <a:ext uri="{FF2B5EF4-FFF2-40B4-BE49-F238E27FC236}">
                    <a16:creationId xmlns:a16="http://schemas.microsoft.com/office/drawing/2014/main" id="{3461EDC8-CDE8-4A2D-C1BB-4D465568DC9C}"/>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Tree>
    <p:extLst>
      <p:ext uri="{BB962C8B-B14F-4D97-AF65-F5344CB8AC3E}">
        <p14:creationId xmlns:p14="http://schemas.microsoft.com/office/powerpoint/2010/main" val="105843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4.58333E-6 4.81481E-6 L 0.09102 0.14074 " pathEditMode="relative" rAng="0" ptsTypes="AA">
                                      <p:cBhvr>
                                        <p:cTn id="8" dur="2000" fill="hold"/>
                                        <p:tgtEl>
                                          <p:spTgt spid="6"/>
                                        </p:tgtEl>
                                        <p:attrNameLst>
                                          <p:attrName>ppt_x</p:attrName>
                                          <p:attrName>ppt_y</p:attrName>
                                        </p:attrNameLst>
                                      </p:cBhvr>
                                      <p:rCtr x="4544"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837F59A-EEB1-006D-0D37-673BB4FC5C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165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F0948DB-1A67-3C6A-EB0F-F1C2CABC48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15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E2272A1-3541-7BBD-190D-38B786D773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7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181588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p>
        </p:txBody>
      </p:sp>
      <p:pic>
        <p:nvPicPr>
          <p:cNvPr id="5" name="Imagem 4">
            <a:extLst>
              <a:ext uri="{FF2B5EF4-FFF2-40B4-BE49-F238E27FC236}">
                <a16:creationId xmlns:a16="http://schemas.microsoft.com/office/drawing/2014/main" id="{2659283B-9CD5-84E1-79AD-4ACFA986BA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a:off x="224352" y="83606"/>
            <a:ext cx="504270" cy="645336"/>
          </a:xfrm>
          <a:prstGeom prst="rect">
            <a:avLst/>
          </a:prstGeom>
        </p:spPr>
      </p:pic>
    </p:spTree>
    <p:extLst>
      <p:ext uri="{BB962C8B-B14F-4D97-AF65-F5344CB8AC3E}">
        <p14:creationId xmlns:p14="http://schemas.microsoft.com/office/powerpoint/2010/main" val="19597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F24B1B2-9F91-4804-08D9-E9F79C94C9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4"/>
                <a:stretch>
                  <a:fillRect/>
                </a:stretch>
              </a:blipFill>
              <a:ln>
                <a:solidFill>
                  <a:srgbClr val="4858AE"/>
                </a:solidFill>
              </a:ln>
            </p:spPr>
            <p:txBody>
              <a:bodyPr/>
              <a:lstStyle/>
              <a:p>
                <a:r>
                  <a:rPr lang="en-US">
                    <a:noFill/>
                  </a:rPr>
                  <a:t> </a:t>
                </a:r>
              </a:p>
            </p:txBody>
          </p:sp>
        </mc:Fallback>
      </mc:AlternateContent>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17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6A8CC5-A7D2-8EF2-429F-A0D34A90C9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618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AEA7DD2-ADD1-6074-E77E-20955DBE13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18875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15ECFFC-4526-A535-2D06-57CB53296E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453145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Até então,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ainda não possuem nenhuma relação um com o outro.</a:t>
                </a:r>
              </a:p>
              <a:p>
                <a:r>
                  <a:rPr lang="pt-BR" sz="6000" dirty="0">
                    <a:latin typeface="Cambria Math" panose="02040503050406030204" pitchFamily="18" charset="0"/>
                    <a:ea typeface="Cambria Math" panose="02040503050406030204" pitchFamily="18" charset="0"/>
                  </a:rPr>
                  <a:t>Resolveremos isso agora.</a:t>
                </a:r>
              </a:p>
              <a:p>
                <a:r>
                  <a:rPr lang="pt-BR" sz="6000" dirty="0">
                    <a:latin typeface="Cambria Math" panose="02040503050406030204" pitchFamily="18" charset="0"/>
                    <a:ea typeface="Cambria Math" panose="02040503050406030204" pitchFamily="18" charset="0"/>
                  </a:rPr>
                  <a:t>Para isso, iremos determinar que a soma de todas as Cidades atendidas por um CD (variável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deve sempre ser menor ou igual um determinado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endParaRPr lang="pt-BR" sz="6000"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endParaRPr lang="en-US" dirty="0"/>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4531453"/>
              </a:xfrm>
              <a:prstGeom prst="rect">
                <a:avLst/>
              </a:prstGeom>
              <a:blipFill>
                <a:blip r:embed="rId3"/>
                <a:stretch>
                  <a:fillRect l="-1387" t="-1077" r="-292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26245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3ADBCF8-1FFE-A69D-E789-0EC075E502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3"/>
                <a:stretch>
                  <a:fillRect l="-1387" t="-952" r="-369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7744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C0F6769-0104-50A4-BC38-A361A95841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4" t="13709" r="27163" b="22097"/>
          <a:stretch/>
        </p:blipFill>
        <p:spPr>
          <a:xfrm rot="18770500" flipV="1">
            <a:off x="7826499" y="6281840"/>
            <a:ext cx="504270" cy="645336"/>
          </a:xfrm>
          <a:prstGeom prst="rect">
            <a:avLst/>
          </a:prstGeom>
        </p:spPr>
      </p:pic>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3"/>
                <a:stretch>
                  <a:fillRect l="-1387" t="-952" r="-3698"/>
                </a:stretch>
              </a:blipFill>
            </p:spPr>
            <p:txBody>
              <a:bodyPr/>
              <a:lstStyle/>
              <a:p>
                <a:r>
                  <a:rPr lang="en-US">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4">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692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32149" y="1051610"/>
                <a:ext cx="4302535" cy="5565140"/>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32149" y="1051610"/>
                <a:ext cx="4302535" cy="5565140"/>
              </a:xfrm>
              <a:prstGeom prst="rect">
                <a:avLst/>
              </a:prstGeom>
              <a:blipFill>
                <a:blip r:embed="rId2"/>
                <a:stretch>
                  <a:fillRect l="-1275" t="-877" r="-2125"/>
                </a:stretch>
              </a:blipFill>
            </p:spPr>
            <p:txBody>
              <a:bodyPr/>
              <a:lstStyle/>
              <a:p>
                <a:r>
                  <a:rPr lang="en-US">
                    <a:noFill/>
                  </a:rPr>
                  <a:t> </a:t>
                </a:r>
              </a:p>
            </p:txBody>
          </p:sp>
        </mc:Fallback>
      </mc:AlternateContent>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pic>
        <p:nvPicPr>
          <p:cNvPr id="3" name="Imagem 2">
            <a:extLst>
              <a:ext uri="{FF2B5EF4-FFF2-40B4-BE49-F238E27FC236}">
                <a16:creationId xmlns:a16="http://schemas.microsoft.com/office/drawing/2014/main" id="{A76F2A9E-37E6-50AE-2EAD-E925DEC1A0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8160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89465" y="1532748"/>
            <a:ext cx="4302535" cy="4602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E qual seria o número perfeito para um Limite Máximo de Cidades atendidas por cada CD?</a:t>
            </a:r>
            <a:endParaRPr lang="en-US" sz="6000" dirty="0">
              <a:latin typeface="Cambria Math" panose="02040503050406030204" pitchFamily="18" charset="0"/>
              <a:ea typeface="Cambria Math" panose="02040503050406030204" pitchFamily="18" charset="0"/>
            </a:endParaRPr>
          </a:p>
        </p:txBody>
      </p:sp>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2">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pic>
        <p:nvPicPr>
          <p:cNvPr id="3" name="Imagem 2">
            <a:extLst>
              <a:ext uri="{FF2B5EF4-FFF2-40B4-BE49-F238E27FC236}">
                <a16:creationId xmlns:a16="http://schemas.microsoft.com/office/drawing/2014/main" id="{242ABCAD-698D-9B93-9C06-5AA058FF74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25627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78107A54-3FC4-FCCB-364A-F1BDB3542F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149783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F3F11AC4-2F4B-662A-BD36-A61E8CF96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226666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830997"/>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830997"/>
              </a:xfrm>
              <a:prstGeom prst="rect">
                <a:avLst/>
              </a:prstGeom>
              <a:blipFill>
                <a:blip r:embed="rId2"/>
                <a:stretch>
                  <a:fillRect t="-5882" b="-1617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683BC98-76F9-B4AA-6B51-0E0AFC49B1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26857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Podemos </a:t>
                </a:r>
                <a:r>
                  <a:rPr lang="en-US" sz="2100" dirty="0" err="1">
                    <a:latin typeface="Cambria Math" panose="02040503050406030204" pitchFamily="18" charset="0"/>
                    <a:ea typeface="Cambria Math" panose="02040503050406030204" pitchFamily="18" charset="0"/>
                  </a:rPr>
                  <a:t>concluir</a:t>
                </a:r>
                <a:r>
                  <a:rPr lang="en-US" sz="2100" dirty="0">
                    <a:latin typeface="Cambria Math" panose="02040503050406030204" pitchFamily="18" charset="0"/>
                    <a:ea typeface="Cambria Math" panose="02040503050406030204" pitchFamily="18" charset="0"/>
                  </a:rPr>
                  <a:t> que para </a:t>
                </a:r>
                <a:r>
                  <a:rPr lang="en-US" sz="2100" dirty="0" err="1">
                    <a:latin typeface="Cambria Math" panose="02040503050406030204" pitchFamily="18" charset="0"/>
                    <a:ea typeface="Cambria Math" panose="02040503050406030204" pitchFamily="18" charset="0"/>
                  </a:rPr>
                  <a:t>todo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mínimo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CD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1, </a:t>
                </a:r>
                <a:r>
                  <a:rPr lang="en-US" sz="2100" dirty="0" err="1">
                    <a:latin typeface="Cambria Math" panose="02040503050406030204" pitchFamily="18" charset="0"/>
                    <a:ea typeface="Cambria Math" panose="02040503050406030204" pitchFamily="18" charset="0"/>
                  </a:rPr>
                  <a:t>sendo</a:t>
                </a:r>
                <a:r>
                  <a:rPr lang="en-US" sz="2100" dirty="0">
                    <a:latin typeface="Cambria Math" panose="02040503050406030204" pitchFamily="18" charset="0"/>
                    <a:ea typeface="Cambria Math" panose="02040503050406030204" pitchFamily="18" charset="0"/>
                  </a:rPr>
                  <a:t> que dessa forma, um dos CDs </a:t>
                </a:r>
                <a:r>
                  <a:rPr lang="en-US" sz="2100" dirty="0" err="1">
                    <a:latin typeface="Cambria Math" panose="02040503050406030204" pitchFamily="18" charset="0"/>
                    <a:ea typeface="Cambria Math" panose="02040503050406030204" pitchFamily="18" charset="0"/>
                  </a:rPr>
                  <a:t>terá</a:t>
                </a:r>
                <a:r>
                  <a:rPr lang="en-US" sz="2100" dirty="0">
                    <a:latin typeface="Cambria Math" panose="02040503050406030204" pitchFamily="18" charset="0"/>
                    <a:ea typeface="Cambria Math" panose="02040503050406030204" pitchFamily="18" charset="0"/>
                  </a:rPr>
                  <a:t> que </a:t>
                </a:r>
                <a:r>
                  <a:rPr lang="en-US" sz="2100" dirty="0" err="1">
                    <a:latin typeface="Cambria Math" panose="02040503050406030204" pitchFamily="18" charset="0"/>
                    <a:ea typeface="Cambria Math" panose="02040503050406030204" pitchFamily="18" charset="0"/>
                  </a:rPr>
                  <a:t>atender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todas</a:t>
                </a:r>
                <a:r>
                  <a:rPr lang="en-US" sz="2100" dirty="0">
                    <a:latin typeface="Cambria Math" panose="02040503050406030204" pitchFamily="18" charset="0"/>
                    <a:ea typeface="Cambria Math" panose="02040503050406030204" pitchFamily="18" charset="0"/>
                  </a:rPr>
                  <a:t> as </a:t>
                </a:r>
                <a:r>
                  <a:rPr lang="en-US" sz="2100" dirty="0" err="1">
                    <a:latin typeface="Cambria Math" panose="02040503050406030204" pitchFamily="18" charset="0"/>
                    <a:ea typeface="Cambria Math" panose="02040503050406030204" pitchFamily="18" charset="0"/>
                  </a:rPr>
                  <a:t>outras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restantes</a:t>
                </a:r>
                <a:r>
                  <a:rPr lang="en-US" sz="2100" dirty="0">
                    <a:latin typeface="Cambria Math" panose="02040503050406030204" pitchFamily="18" charset="0"/>
                    <a:ea typeface="Cambria Math" panose="02040503050406030204" pitchFamily="18" charset="0"/>
                  </a:rPr>
                  <a:t>.</a:t>
                </a: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833" b="-1776"/>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3" name="Imagem 2">
            <a:extLst>
              <a:ext uri="{FF2B5EF4-FFF2-40B4-BE49-F238E27FC236}">
                <a16:creationId xmlns:a16="http://schemas.microsoft.com/office/drawing/2014/main" id="{F9D7ADB5-C1D8-B8E5-52D7-0C379BEF5D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43719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FFF13170-B1CC-0D58-4EE6-E3BCACB9B9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11687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pt-BR" sz="2100" b="0" i="1" dirty="0" smtClean="0">
                        <a:latin typeface="Cambria Math" panose="02040503050406030204" pitchFamily="18" charset="0"/>
                        <a:ea typeface="Cambria Math" panose="02040503050406030204" pitchFamily="18" charset="0"/>
                      </a:rPr>
                      <m:t>6</m:t>
                    </m:r>
                    <m:r>
                      <a:rPr lang="en-US" sz="2100" i="1" dirty="0" smtClean="0">
                        <a:latin typeface="Cambria Math" panose="02040503050406030204" pitchFamily="18" charset="0"/>
                        <a:ea typeface="Cambria Math" panose="02040503050406030204" pitchFamily="18" charset="0"/>
                      </a:rPr>
                      <m:t>−</m:t>
                    </m:r>
                    <m:r>
                      <a:rPr lang="pt-BR" sz="2100" b="0" i="1" dirty="0" smtClean="0">
                        <a:latin typeface="Cambria Math" panose="02040503050406030204" pitchFamily="18" charset="0"/>
                        <a:ea typeface="Cambria Math" panose="02040503050406030204" pitchFamily="18" charset="0"/>
                      </a:rPr>
                      <m:t>3</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7" name="Imagem 6">
            <a:extLst>
              <a:ext uri="{FF2B5EF4-FFF2-40B4-BE49-F238E27FC236}">
                <a16:creationId xmlns:a16="http://schemas.microsoft.com/office/drawing/2014/main" id="{EC144A23-F633-E183-12B2-D0EC836982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865757" y="2643058"/>
            <a:ext cx="504270" cy="645336"/>
          </a:xfrm>
          <a:prstGeom prst="rect">
            <a:avLst/>
          </a:prstGeom>
        </p:spPr>
      </p:pic>
    </p:spTree>
    <p:extLst>
      <p:ext uri="{BB962C8B-B14F-4D97-AF65-F5344CB8AC3E}">
        <p14:creationId xmlns:p14="http://schemas.microsoft.com/office/powerpoint/2010/main" val="40339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A33032ED-4E24-A67C-A462-8CC69E9A96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5400000" flipV="1">
            <a:off x="11939865" y="2854197"/>
            <a:ext cx="504270" cy="645336"/>
          </a:xfrm>
          <a:prstGeom prst="rect">
            <a:avLst/>
          </a:prstGeom>
        </p:spPr>
      </p:pic>
      <p:pic>
        <p:nvPicPr>
          <p:cNvPr id="7" name="Imagem 6">
            <a:extLst>
              <a:ext uri="{FF2B5EF4-FFF2-40B4-BE49-F238E27FC236}">
                <a16:creationId xmlns:a16="http://schemas.microsoft.com/office/drawing/2014/main" id="{48112AA9-8B7C-C5E9-132C-7ECF509559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401796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pt-BR" sz="2100" i="1" smtClean="0">
                              <a:latin typeface="Cambria Math" panose="02040503050406030204" pitchFamily="18" charset="0"/>
                              <a:ea typeface="Cambria Math" panose="02040503050406030204" pitchFamily="18" charset="0"/>
                            </a:rPr>
                          </m:ctrlPr>
                        </m:naryPr>
                        <m:sub>
                          <m:r>
                            <m:rPr>
                              <m:brk m:alnAt="23"/>
                            </m:rPr>
                            <a:rPr lang="pt-BR" sz="2100" b="0" i="1" smtClean="0">
                              <a:latin typeface="Cambria Math" panose="02040503050406030204" pitchFamily="18" charset="0"/>
                              <a:ea typeface="Cambria Math" panose="02040503050406030204" pitchFamily="18" charset="0"/>
                            </a:rPr>
                            <m:t>𝑗</m:t>
                          </m:r>
                          <m:r>
                            <a:rPr lang="pt-BR" sz="210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1</m:t>
                          </m:r>
                        </m:sub>
                        <m:sup>
                          <m:r>
                            <a:rPr lang="pt-BR" sz="2100" b="0" i="1" smtClean="0">
                              <a:latin typeface="Cambria Math" panose="02040503050406030204" pitchFamily="18" charset="0"/>
                              <a:ea typeface="Cambria Math" panose="02040503050406030204" pitchFamily="18" charset="0"/>
                            </a:rPr>
                            <m:t>𝑚</m:t>
                          </m:r>
                        </m:sup>
                        <m:e>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𝑥</m:t>
                              </m:r>
                            </m:e>
                            <m:sub>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𝑗</m:t>
                              </m:r>
                            </m:sub>
                          </m:sSub>
                          <m:r>
                            <a:rPr lang="pt-BR" sz="2100" b="0" i="1" smtClean="0">
                              <a:latin typeface="Cambria Math" panose="02040503050406030204" pitchFamily="18" charset="0"/>
                              <a:ea typeface="Cambria Math" panose="02040503050406030204" pitchFamily="18" charset="0"/>
                            </a:rPr>
                            <m:t>≤</m:t>
                          </m:r>
                          <m:d>
                            <m:dPr>
                              <m:ctrlPr>
                                <a:rPr lang="pt-BR" sz="2100" b="0" i="1" smtClean="0">
                                  <a:latin typeface="Cambria Math" panose="02040503050406030204" pitchFamily="18" charset="0"/>
                                  <a:ea typeface="Cambria Math" panose="02040503050406030204" pitchFamily="18" charset="0"/>
                                </a:rPr>
                              </m:ctrlPr>
                            </m:dPr>
                            <m:e>
                              <m:r>
                                <a:rPr lang="pt-BR" sz="2100" b="0" i="1" smtClean="0">
                                  <a:latin typeface="Cambria Math" panose="02040503050406030204" pitchFamily="18" charset="0"/>
                                  <a:ea typeface="Cambria Math" panose="02040503050406030204" pitchFamily="18" charset="0"/>
                                </a:rPr>
                                <m:t>𝑚</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𝑛</m:t>
                              </m:r>
                              <m:r>
                                <a:rPr lang="pt-BR" sz="2100" b="0" i="1" smtClean="0">
                                  <a:latin typeface="Cambria Math" panose="02040503050406030204" pitchFamily="18" charset="0"/>
                                  <a:ea typeface="Cambria Math" panose="02040503050406030204" pitchFamily="18" charset="0"/>
                                </a:rPr>
                                <m:t>+1</m:t>
                              </m:r>
                            </m:e>
                          </m:d>
                          <m:r>
                            <a:rPr lang="pt-BR" sz="2100" b="0" i="1" smtClean="0">
                              <a:latin typeface="Cambria Math" panose="02040503050406030204" pitchFamily="18" charset="0"/>
                              <a:ea typeface="Cambria Math" panose="02040503050406030204" pitchFamily="18" charset="0"/>
                            </a:rPr>
                            <m:t>∗</m:t>
                          </m:r>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𝑦</m:t>
                              </m:r>
                            </m:e>
                            <m:sub>
                              <m:r>
                                <a:rPr lang="pt-BR" sz="2100" b="0" i="1" smtClean="0">
                                  <a:latin typeface="Cambria Math" panose="02040503050406030204" pitchFamily="18" charset="0"/>
                                  <a:ea typeface="Cambria Math" panose="02040503050406030204" pitchFamily="18" charset="0"/>
                                </a:rPr>
                                <m:t>𝑖</m:t>
                              </m:r>
                            </m:sub>
                          </m:sSub>
                        </m:e>
                      </m:nary>
                      <m:r>
                        <a:rPr lang="pt-BR" sz="2100" b="0" i="1" smtClean="0">
                          <a:latin typeface="Cambria Math" panose="02040503050406030204" pitchFamily="18" charset="0"/>
                          <a:ea typeface="Cambria Math" panose="02040503050406030204" pitchFamily="18" charset="0"/>
                        </a:rPr>
                        <m:t>,  </m:t>
                      </m:r>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𝐶</m:t>
                      </m:r>
                    </m:oMath>
                  </m:oMathPara>
                </a14:m>
                <a:endParaRPr lang="en-US" sz="2100" dirty="0">
                  <a:latin typeface="Cambria Math" panose="02040503050406030204" pitchFamily="18" charset="0"/>
                  <a:ea typeface="Cambria Math" panose="02040503050406030204" pitchFamily="18" charset="0"/>
                </a:endParaRPr>
              </a:p>
              <a:p>
                <a:pPr marL="0" indent="0">
                  <a:buNone/>
                </a:pPr>
                <a:endParaRPr lang="en-US" sz="21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FC7F2E98-1C12-D28A-0E10-E916A3EBCD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282447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76617" y="1578510"/>
                <a:ext cx="4415383" cy="4508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3200" dirty="0">
                    <a:latin typeface="Cambria Math" panose="02040503050406030204" pitchFamily="18" charset="0"/>
                    <a:ea typeface="Cambria Math" panose="02040503050406030204" pitchFamily="18" charset="0"/>
                  </a:rPr>
                  <a:t>E assim, conseguimos determinar um </a:t>
                </a:r>
                <a:r>
                  <a:rPr lang="pt-BR" sz="3200" b="1" i="1" dirty="0">
                    <a:latin typeface="Cambria Math" panose="02040503050406030204" pitchFamily="18" charset="0"/>
                    <a:ea typeface="Cambria Math" panose="02040503050406030204" pitchFamily="18" charset="0"/>
                  </a:rPr>
                  <a:t>Link</a:t>
                </a:r>
                <a:r>
                  <a:rPr lang="pt-BR" sz="3200" dirty="0">
                    <a:latin typeface="Cambria Math" panose="02040503050406030204" pitchFamily="18" charset="0"/>
                    <a:ea typeface="Cambria Math" panose="02040503050406030204" pitchFamily="18" charset="0"/>
                  </a:rPr>
                  <a:t> entre as variáveis </a:t>
                </a:r>
                <a14:m>
                  <m:oMath xmlns:m="http://schemas.openxmlformats.org/officeDocument/2006/math">
                    <m:r>
                      <a:rPr lang="pt-BR" sz="3200" b="1" i="1" smtClean="0">
                        <a:latin typeface="Cambria Math" panose="02040503050406030204" pitchFamily="18" charset="0"/>
                        <a:ea typeface="Cambria Math" panose="02040503050406030204" pitchFamily="18" charset="0"/>
                      </a:rPr>
                      <m:t>𝒙</m:t>
                    </m:r>
                  </m:oMath>
                </a14:m>
                <a:r>
                  <a:rPr lang="en-US" sz="3200" dirty="0">
                    <a:latin typeface="Cambria Math" panose="02040503050406030204" pitchFamily="18" charset="0"/>
                    <a:ea typeface="Cambria Math" panose="02040503050406030204" pitchFamily="18" charset="0"/>
                  </a:rPr>
                  <a:t> e </a:t>
                </a:r>
                <a14:m>
                  <m:oMath xmlns:m="http://schemas.openxmlformats.org/officeDocument/2006/math">
                    <m:r>
                      <a:rPr lang="pt-BR" sz="3200" b="1" i="1" smtClean="0">
                        <a:latin typeface="Cambria Math" panose="02040503050406030204" pitchFamily="18" charset="0"/>
                        <a:ea typeface="Cambria Math" panose="02040503050406030204" pitchFamily="18" charset="0"/>
                      </a:rPr>
                      <m:t>𝒚</m:t>
                    </m:r>
                  </m:oMath>
                </a14:m>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ou</a:t>
                </a:r>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seja</a:t>
                </a:r>
                <a:r>
                  <a:rPr lang="en-US" sz="3200" dirty="0">
                    <a:latin typeface="Cambria Math" panose="02040503050406030204" pitchFamily="18" charset="0"/>
                    <a:ea typeface="Cambria Math" panose="02040503050406030204" pitchFamily="18" charset="0"/>
                  </a:rPr>
                  <a:t>, entre </a:t>
                </a:r>
                <a:r>
                  <a:rPr lang="en-US" sz="3200" dirty="0" err="1">
                    <a:latin typeface="Cambria Math" panose="02040503050406030204" pitchFamily="18" charset="0"/>
                    <a:ea typeface="Cambria Math" panose="02040503050406030204" pitchFamily="18" charset="0"/>
                  </a:rPr>
                  <a:t>os</a:t>
                </a:r>
                <a:r>
                  <a:rPr lang="en-US" sz="3200" dirty="0">
                    <a:latin typeface="Cambria Math" panose="02040503050406030204" pitchFamily="18" charset="0"/>
                    <a:ea typeface="Cambria Math" panose="02040503050406030204" pitchFamily="18" charset="0"/>
                  </a:rPr>
                  <a:t> CDs e as </a:t>
                </a:r>
                <a:r>
                  <a:rPr lang="en-US" sz="3200" dirty="0" err="1">
                    <a:latin typeface="Cambria Math" panose="02040503050406030204" pitchFamily="18" charset="0"/>
                    <a:ea typeface="Cambria Math" panose="02040503050406030204" pitchFamily="18" charset="0"/>
                  </a:rPr>
                  <a:t>Cidades</a:t>
                </a:r>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O que </a:t>
                </a:r>
                <a:r>
                  <a:rPr lang="en-US" sz="3200" dirty="0" err="1">
                    <a:latin typeface="Cambria Math" panose="02040503050406030204" pitchFamily="18" charset="0"/>
                    <a:ea typeface="Cambria Math" panose="02040503050406030204" pitchFamily="18" charset="0"/>
                  </a:rPr>
                  <a:t>já</a:t>
                </a:r>
                <a:r>
                  <a:rPr lang="en-US" sz="3200" dirty="0">
                    <a:latin typeface="Cambria Math" panose="02040503050406030204" pitchFamily="18" charset="0"/>
                    <a:ea typeface="Cambria Math" panose="02040503050406030204" pitchFamily="18" charset="0"/>
                  </a:rPr>
                  <a:t> é o </a:t>
                </a:r>
                <a:r>
                  <a:rPr lang="en-US" sz="3200" dirty="0" err="1">
                    <a:latin typeface="Cambria Math" panose="02040503050406030204" pitchFamily="18" charset="0"/>
                    <a:ea typeface="Cambria Math" panose="02040503050406030204" pitchFamily="18" charset="0"/>
                  </a:rPr>
                  <a:t>suficiente</a:t>
                </a:r>
                <a:r>
                  <a:rPr lang="en-US" sz="3200" dirty="0">
                    <a:latin typeface="Cambria Math" panose="02040503050406030204" pitchFamily="18" charset="0"/>
                    <a:ea typeface="Cambria Math" panose="02040503050406030204" pitchFamily="18" charset="0"/>
                  </a:rPr>
                  <a:t> para </a:t>
                </a:r>
                <a:r>
                  <a:rPr lang="en-US" sz="3200" b="1" dirty="0" err="1">
                    <a:latin typeface="Cambria Math" panose="02040503050406030204" pitchFamily="18" charset="0"/>
                    <a:ea typeface="Cambria Math" panose="02040503050406030204" pitchFamily="18" charset="0"/>
                  </a:rPr>
                  <a:t>solucionarmos</a:t>
                </a:r>
                <a:r>
                  <a:rPr lang="en-US" sz="3200" dirty="0">
                    <a:latin typeface="Cambria Math" panose="02040503050406030204" pitchFamily="18" charset="0"/>
                    <a:ea typeface="Cambria Math" panose="02040503050406030204" pitchFamily="18" charset="0"/>
                  </a:rPr>
                  <a:t> o item </a:t>
                </a:r>
                <a:r>
                  <a:rPr lang="en-US" sz="3200" b="1" dirty="0">
                    <a:latin typeface="Cambria Math" panose="02040503050406030204" pitchFamily="18" charset="0"/>
                    <a:ea typeface="Cambria Math" panose="02040503050406030204" pitchFamily="18" charset="0"/>
                  </a:rPr>
                  <a:t>A</a:t>
                </a:r>
                <a:r>
                  <a:rPr lang="en-US" sz="3200" dirty="0">
                    <a:latin typeface="Cambria Math" panose="02040503050406030204" pitchFamily="18" charset="0"/>
                    <a:ea typeface="Cambria Math" panose="02040503050406030204" pitchFamily="18" charset="0"/>
                  </a:rPr>
                  <a:t> do </a:t>
                </a:r>
                <a:r>
                  <a:rPr lang="en-US" sz="3200" dirty="0" err="1">
                    <a:latin typeface="Cambria Math" panose="02040503050406030204" pitchFamily="18" charset="0"/>
                    <a:ea typeface="Cambria Math" panose="02040503050406030204" pitchFamily="18" charset="0"/>
                  </a:rPr>
                  <a:t>problema</a:t>
                </a:r>
                <a:endParaRPr lang="en-US" sz="3200" dirty="0">
                  <a:latin typeface="Cambria Math" panose="02040503050406030204" pitchFamily="18" charset="0"/>
                  <a:ea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76617" y="1578510"/>
                <a:ext cx="4415383" cy="4508557"/>
              </a:xfrm>
              <a:prstGeom prst="rect">
                <a:avLst/>
              </a:prstGeom>
              <a:blipFill>
                <a:blip r:embed="rId2"/>
                <a:stretch>
                  <a:fillRect l="-2486" t="-1622" r="-4696" b="-3514"/>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pic>
        <p:nvPicPr>
          <p:cNvPr id="6" name="Imagem 5">
            <a:extLst>
              <a:ext uri="{FF2B5EF4-FFF2-40B4-BE49-F238E27FC236}">
                <a16:creationId xmlns:a16="http://schemas.microsoft.com/office/drawing/2014/main" id="{BD64A207-2EFF-4E54-E0D9-DA07D161BE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27059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83209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as localidades para os centros de distribuição supondo agora que a empresa deseja escolher tais localidades de maneira que as distâncias semanais percorridas pelos veículos de cada centro sejam as mais próximas possíveis, ou seja, de modo que haja equilíbrio entre as distâncias percorridas pelas frotas de cada centro de distribuição.</a:t>
            </a:r>
          </a:p>
        </p:txBody>
      </p:sp>
      <p:pic>
        <p:nvPicPr>
          <p:cNvPr id="5" name="Gráfico 4" descr="Sinal de polegar para cima com preenchimento sólido">
            <a:extLst>
              <a:ext uri="{FF2B5EF4-FFF2-40B4-BE49-F238E27FC236}">
                <a16:creationId xmlns:a16="http://schemas.microsoft.com/office/drawing/2014/main" id="{B9235CB8-961E-B82F-6D02-8034D50EE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6679" y="1242007"/>
            <a:ext cx="1818641" cy="1818641"/>
          </a:xfrm>
          <a:prstGeom prst="rect">
            <a:avLst/>
          </a:prstGeom>
        </p:spPr>
      </p:pic>
      <p:sp>
        <p:nvSpPr>
          <p:cNvPr id="6" name="CaixaDeTexto 5">
            <a:extLst>
              <a:ext uri="{FF2B5EF4-FFF2-40B4-BE49-F238E27FC236}">
                <a16:creationId xmlns:a16="http://schemas.microsoft.com/office/drawing/2014/main" id="{96198A69-7FB6-D465-AF72-B7FE8EA35BBD}"/>
              </a:ext>
            </a:extLst>
          </p:cNvPr>
          <p:cNvSpPr txBox="1"/>
          <p:nvPr/>
        </p:nvSpPr>
        <p:spPr>
          <a:xfrm>
            <a:off x="5638800" y="2971800"/>
            <a:ext cx="914400" cy="914400"/>
          </a:xfrm>
          <a:prstGeom prst="rect">
            <a:avLst/>
          </a:prstGeom>
          <a:noFill/>
        </p:spPr>
        <p:txBody>
          <a:bodyPr wrap="square" rtlCol="0">
            <a:spAutoFit/>
          </a:bodyPr>
          <a:lstStyle/>
          <a:p>
            <a:endParaRPr lang="pt-BR" dirty="0"/>
          </a:p>
        </p:txBody>
      </p:sp>
      <p:pic>
        <p:nvPicPr>
          <p:cNvPr id="8" name="Imagem 7">
            <a:extLst>
              <a:ext uri="{FF2B5EF4-FFF2-40B4-BE49-F238E27FC236}">
                <a16:creationId xmlns:a16="http://schemas.microsoft.com/office/drawing/2014/main" id="{7D19B545-BD02-2B8E-4F4E-3D2AEDD4EB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10322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Effect transition="out" filter="fade">
                                      <p:cBhvr>
                                        <p:cTn id="8" dur="1000"/>
                                        <p:tgtEl>
                                          <p:spTgt spid="3">
                                            <p:txEl>
                                              <p:pRg st="0" end="0"/>
                                            </p:txEl>
                                          </p:spTgt>
                                        </p:tgtEl>
                                      </p:cBhvr>
                                    </p:animEffect>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par>
                          <p:cTn id="17" fill="hold">
                            <p:stCondLst>
                              <p:cond delay="2000"/>
                            </p:stCondLst>
                            <p:childTnLst>
                              <p:par>
                                <p:cTn id="18" presetID="16" presetClass="exit" presetSubtype="26" fill="hold" nodeType="afterEffect">
                                  <p:stCondLst>
                                    <p:cond delay="1000"/>
                                  </p:stCondLst>
                                  <p:childTnLst>
                                    <p:animEffect transition="out" filter="barn(in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3500"/>
                            </p:stCondLst>
                            <p:childTnLst>
                              <p:par>
                                <p:cTn id="22" presetID="64" presetClass="path" presetSubtype="0" accel="50000" decel="50000" fill="hold" nodeType="afterEffect">
                                  <p:stCondLst>
                                    <p:cond delay="0"/>
                                  </p:stCondLst>
                                  <p:childTnLst>
                                    <p:animMotion origin="layout" path="M 0 0 L 0 -0.25 E" pathEditMode="relative" ptsTypes="">
                                      <p:cBhvr>
                                        <p:cTn id="23" dur="2000" fill="hold"/>
                                        <p:tgtEl>
                                          <p:spTgt spid="3">
                                            <p:txEl>
                                              <p:pRg st="1" end="1"/>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29181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Devemos criar uma relação entre as distâncias totais percorrida por cada um dos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Isso encontramos exatamente na nossa função objetivo</a:t>
                </a:r>
              </a:p>
              <a:p>
                <a:pPr>
                  <a:spcBef>
                    <a:spcPts val="1000"/>
                  </a:spcBef>
                </a:pPr>
                <a14:m>
                  <m:oMathPara xmlns:m="http://schemas.openxmlformats.org/officeDocument/2006/math">
                    <m:oMathParaPr>
                      <m:jc m:val="centerGroup"/>
                    </m:oMathParaPr>
                    <m:oMath xmlns:m="http://schemas.openxmlformats.org/officeDocument/2006/math">
                      <m:r>
                        <a:rPr lang="pt-BR" sz="2800" b="1" i="1" dirty="0">
                          <a:latin typeface="Cambria Math" panose="02040503050406030204" pitchFamily="18" charset="0"/>
                          <a:ea typeface="Cambria Math" panose="02040503050406030204" pitchFamily="18" charset="0"/>
                        </a:rPr>
                        <m:t>𝑴𝑰𝑵</m:t>
                      </m:r>
                      <m:nary>
                        <m:naryPr>
                          <m:chr m:val="∑"/>
                          <m:supHide m:val="on"/>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𝑪</m:t>
                          </m:r>
                        </m:sub>
                        <m:sup/>
                        <m:e>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e>
                      </m:nary>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291816"/>
              </a:xfrm>
              <a:prstGeom prst="rect">
                <a:avLst/>
              </a:prstGeom>
              <a:blipFill>
                <a:blip r:embed="rId2"/>
                <a:stretch>
                  <a:fillRect l="-1018" t="-1420"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83873499-BA1D-DC22-0E7B-C7DD8BC6E6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3127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722703"/>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Porém, nosso objetivo é criar uma relação para cada CD separadamente</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Logo, vamos somar apenas as distâncias de toda Localização </a:t>
                </a:r>
                <a14:m>
                  <m:oMath xmlns:m="http://schemas.openxmlformats.org/officeDocument/2006/math">
                    <m:r>
                      <a:rPr lang="pt-BR" sz="2800" b="1" i="1" smtClean="0">
                        <a:latin typeface="Cambria Math" panose="02040503050406030204" pitchFamily="18" charset="0"/>
                        <a:ea typeface="Cambria Math" panose="02040503050406030204" pitchFamily="18" charset="0"/>
                      </a:rPr>
                      <m:t>𝒋</m:t>
                    </m:r>
                  </m:oMath>
                </a14:m>
                <a:r>
                  <a:rPr lang="pt-BR" sz="2800" b="1" dirty="0">
                    <a:latin typeface="Cambria Math" panose="02040503050406030204" pitchFamily="18" charset="0"/>
                    <a:ea typeface="Cambria Math" panose="02040503050406030204" pitchFamily="18" charset="0"/>
                  </a:rPr>
                  <a:t> </a:t>
                </a:r>
                <a:r>
                  <a:rPr lang="pt-BR" sz="2800" dirty="0">
                    <a:latin typeface="Cambria Math" panose="02040503050406030204" pitchFamily="18" charset="0"/>
                    <a:ea typeface="Cambria Math" panose="02040503050406030204" pitchFamily="18" charset="0"/>
                  </a:rPr>
                  <a:t>para cada CD </a:t>
                </a:r>
                <a14:m>
                  <m:oMath xmlns:m="http://schemas.openxmlformats.org/officeDocument/2006/math">
                    <m:r>
                      <a:rPr lang="pt-BR" sz="2800" b="1" i="1" smtClean="0">
                        <a:latin typeface="Cambria Math" panose="02040503050406030204" pitchFamily="18" charset="0"/>
                        <a:ea typeface="Cambria Math" panose="02040503050406030204" pitchFamily="18" charset="0"/>
                      </a:rPr>
                      <m:t>𝒊</m:t>
                    </m:r>
                  </m:oMath>
                </a14:m>
                <a:r>
                  <a:rPr lang="pt-BR" sz="2800" dirty="0">
                    <a:latin typeface="Cambria Math" panose="02040503050406030204" pitchFamily="18" charset="0"/>
                    <a:ea typeface="Cambria Math" panose="02040503050406030204" pitchFamily="18" charset="0"/>
                  </a:rPr>
                  <a:t>:</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722703"/>
              </a:xfrm>
              <a:prstGeom prst="rect">
                <a:avLst/>
              </a:prstGeom>
              <a:blipFill>
                <a:blip r:embed="rId2"/>
                <a:stretch>
                  <a:fillRect l="-1018" t="-1290"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BF943F62-0F22-FD2D-5516-8C962277A2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336315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16357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essa soma, iremos minimizar definindo parte da nossa antiga função objetivo sendo menor ou igual a uma nova variável de decisão </a:t>
                </a:r>
                <a14:m>
                  <m:oMath xmlns:m="http://schemas.openxmlformats.org/officeDocument/2006/math">
                    <m:r>
                      <a:rPr lang="pt-BR" sz="2800" b="1" i="1" dirty="0" smtClean="0">
                        <a:latin typeface="Cambria Math" panose="02040503050406030204" pitchFamily="18" charset="0"/>
                        <a:ea typeface="Cambria Math" panose="02040503050406030204" pitchFamily="18" charset="0"/>
                      </a:rPr>
                      <m:t>𝒛</m:t>
                    </m:r>
                    <m:r>
                      <a:rPr lang="pt-BR" sz="2800" b="0" i="1" dirty="0" smtClean="0">
                        <a:latin typeface="Cambria Math" panose="02040503050406030204" pitchFamily="18" charset="0"/>
                        <a:ea typeface="Cambria Math" panose="02040503050406030204" pitchFamily="18" charset="0"/>
                      </a:rPr>
                      <m:t>:</m:t>
                    </m:r>
                  </m:oMath>
                </a14:m>
                <a:endParaRPr lang="pt-BR" sz="2800"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163576"/>
              </a:xfrm>
              <a:prstGeom prst="rect">
                <a:avLst/>
              </a:prstGeom>
              <a:blipFill>
                <a:blip r:embed="rId2"/>
                <a:stretch>
                  <a:fillRect l="-1018" t="-1464"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6683F7E8-D169-D1F5-61E8-5B7E5C54F8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14466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156966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1569660"/>
              </a:xfrm>
              <a:prstGeom prst="rect">
                <a:avLst/>
              </a:prstGeom>
              <a:blipFill>
                <a:blip r:embed="rId2"/>
                <a:stretch>
                  <a:fillRect l="-186" t="-3113" b="-8560"/>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F1E56A84-F314-0CEC-BBD2-1E1A4A9F2E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63184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493264"/>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para que isso funcione, vamos definir agora como Função Objetivo essa nova variável </a:t>
                </a:r>
                <a14:m>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a14:m>
                <a:r>
                  <a:rPr lang="pt-BR" sz="2800" dirty="0">
                    <a:latin typeface="Cambria Math" panose="02040503050406030204" pitchFamily="18" charset="0"/>
                    <a:ea typeface="Cambria Math" panose="02040503050406030204" pitchFamily="18" charset="0"/>
                  </a:rPr>
                  <a:t>, com o intuito de Minimizá-la:</a:t>
                </a:r>
              </a:p>
              <a:p>
                <a:pPr>
                  <a:spcBef>
                    <a:spcPts val="1000"/>
                  </a:spcBef>
                </a:pP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3493264"/>
              </a:xfrm>
              <a:prstGeom prst="rect">
                <a:avLst/>
              </a:prstGeom>
              <a:blipFill>
                <a:blip r:embed="rId2"/>
                <a:stretch>
                  <a:fillRect l="-1018" t="-1745" r="-135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CFEC8A10-51F2-E933-0560-8BA4B35BEE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9639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5153590"/>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Dessa forma, </a:t>
                </a:r>
                <a:r>
                  <a:rPr lang="pt-BR" sz="2800" b="1" dirty="0">
                    <a:latin typeface="Cambria Math" panose="02040503050406030204" pitchFamily="18" charset="0"/>
                    <a:ea typeface="Cambria Math" panose="02040503050406030204" pitchFamily="18" charset="0"/>
                  </a:rPr>
                  <a:t>há equilíbrio </a:t>
                </a:r>
                <a:r>
                  <a:rPr lang="pt-BR" sz="2800" dirty="0">
                    <a:latin typeface="Cambria Math" panose="02040503050406030204" pitchFamily="18" charset="0"/>
                    <a:ea typeface="Cambria Math" panose="02040503050406030204" pitchFamily="18" charset="0"/>
                  </a:rPr>
                  <a:t>entre as distâncias percorridas pelas frotas de cada centro de distribuição.</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Variável de Decisão:</a:t>
                </a: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Função Objetivo:</a:t>
                </a: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Restrição:</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smtClean="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5153590"/>
              </a:xfrm>
              <a:prstGeom prst="rect">
                <a:avLst/>
              </a:prstGeom>
              <a:blipFill>
                <a:blip r:embed="rId2"/>
                <a:stretch>
                  <a:fillRect l="-1018" t="-118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pic>
        <p:nvPicPr>
          <p:cNvPr id="6" name="Imagem 5">
            <a:extLst>
              <a:ext uri="{FF2B5EF4-FFF2-40B4-BE49-F238E27FC236}">
                <a16:creationId xmlns:a16="http://schemas.microsoft.com/office/drawing/2014/main" id="{EFE77965-5EE9-3EA2-05E7-EC37CF33E6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spTree>
    <p:extLst>
      <p:ext uri="{BB962C8B-B14F-4D97-AF65-F5344CB8AC3E}">
        <p14:creationId xmlns:p14="http://schemas.microsoft.com/office/powerpoint/2010/main" val="407229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4ED21-9C34-467A-2DAD-87E632F17903}"/>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pic>
        <p:nvPicPr>
          <p:cNvPr id="5" name="Imagem 4" descr="Tabela&#10;&#10;Descrição gerada automaticamente">
            <a:extLst>
              <a:ext uri="{FF2B5EF4-FFF2-40B4-BE49-F238E27FC236}">
                <a16:creationId xmlns:a16="http://schemas.microsoft.com/office/drawing/2014/main" id="{2D6DD369-C88B-D4C9-D329-84DB8481CEA2}"/>
              </a:ext>
            </a:extLst>
          </p:cNvPr>
          <p:cNvPicPr>
            <a:picLocks noChangeAspect="1"/>
          </p:cNvPicPr>
          <p:nvPr/>
        </p:nvPicPr>
        <p:blipFill rotWithShape="1">
          <a:blip r:embed="rId2">
            <a:extLst>
              <a:ext uri="{28A0092B-C50C-407E-A947-70E740481C1C}">
                <a14:useLocalDpi xmlns:a14="http://schemas.microsoft.com/office/drawing/2010/main" val="0"/>
              </a:ext>
            </a:extLst>
          </a:blip>
          <a:srcRect l="802" t="1390" r="1830" b="535"/>
          <a:stretch/>
        </p:blipFill>
        <p:spPr>
          <a:xfrm>
            <a:off x="1241814" y="1051609"/>
            <a:ext cx="4472610" cy="5478401"/>
          </a:xfrm>
          <a:prstGeom prst="rect">
            <a:avLst/>
          </a:prstGeom>
          <a:ln>
            <a:solidFill>
              <a:schemeClr val="tx1"/>
            </a:solidFill>
          </a:ln>
          <a:effectLst>
            <a:outerShdw blurRad="63500" sx="102000" sy="102000" algn="ctr" rotWithShape="0">
              <a:prstClr val="black">
                <a:alpha val="40000"/>
              </a:prstClr>
            </a:outerShdw>
          </a:effectLst>
        </p:spPr>
      </p:pic>
      <p:pic>
        <p:nvPicPr>
          <p:cNvPr id="7" name="Imagem 6" descr="Tabela&#10;&#10;Descrição gerada automaticamente">
            <a:extLst>
              <a:ext uri="{FF2B5EF4-FFF2-40B4-BE49-F238E27FC236}">
                <a16:creationId xmlns:a16="http://schemas.microsoft.com/office/drawing/2014/main" id="{11AFFED4-FAF7-FE8A-286C-9F8FEFA1CFCD}"/>
              </a:ext>
            </a:extLst>
          </p:cNvPr>
          <p:cNvPicPr>
            <a:picLocks noChangeAspect="1"/>
          </p:cNvPicPr>
          <p:nvPr/>
        </p:nvPicPr>
        <p:blipFill rotWithShape="1">
          <a:blip r:embed="rId3">
            <a:extLst>
              <a:ext uri="{28A0092B-C50C-407E-A947-70E740481C1C}">
                <a14:useLocalDpi xmlns:a14="http://schemas.microsoft.com/office/drawing/2010/main" val="0"/>
              </a:ext>
            </a:extLst>
          </a:blip>
          <a:srcRect l="935" t="1052" r="3321" b="1052"/>
          <a:stretch/>
        </p:blipFill>
        <p:spPr>
          <a:xfrm>
            <a:off x="6953106" y="1051608"/>
            <a:ext cx="4472610" cy="5478401"/>
          </a:xfrm>
          <a:prstGeom prst="rect">
            <a:avLst/>
          </a:prstGeom>
          <a:ln>
            <a:solidFill>
              <a:schemeClr val="tx1"/>
            </a:solidFill>
          </a:ln>
          <a:effectLst>
            <a:outerShdw blurRad="63500" sx="102000" sy="102000" algn="ctr" rotWithShape="0">
              <a:prstClr val="black">
                <a:alpha val="40000"/>
              </a:prstClr>
            </a:outerShdw>
          </a:effectLst>
        </p:spPr>
      </p:pic>
      <p:sp>
        <p:nvSpPr>
          <p:cNvPr id="8" name="CaixaDeTexto 7">
            <a:extLst>
              <a:ext uri="{FF2B5EF4-FFF2-40B4-BE49-F238E27FC236}">
                <a16:creationId xmlns:a16="http://schemas.microsoft.com/office/drawing/2014/main" id="{43E4A278-BAE8-CDF9-BB00-75FA9D251E04}"/>
              </a:ext>
            </a:extLst>
          </p:cNvPr>
          <p:cNvSpPr txBox="1"/>
          <p:nvPr/>
        </p:nvSpPr>
        <p:spPr>
          <a:xfrm>
            <a:off x="352728" y="943451"/>
            <a:ext cx="965541" cy="769441"/>
          </a:xfrm>
          <a:prstGeom prst="rect">
            <a:avLst/>
          </a:prstGeom>
          <a:noFill/>
        </p:spPr>
        <p:txBody>
          <a:bodyPr wrap="square" rtlCol="0">
            <a:spAutoFit/>
          </a:bodyPr>
          <a:lstStyle/>
          <a:p>
            <a:r>
              <a:rPr lang="pt-BR" sz="4400" b="1" i="1" dirty="0"/>
              <a:t>a1.</a:t>
            </a:r>
          </a:p>
        </p:txBody>
      </p:sp>
      <p:sp>
        <p:nvSpPr>
          <p:cNvPr id="10" name="CaixaDeTexto 9">
            <a:extLst>
              <a:ext uri="{FF2B5EF4-FFF2-40B4-BE49-F238E27FC236}">
                <a16:creationId xmlns:a16="http://schemas.microsoft.com/office/drawing/2014/main" id="{29864EB9-249D-BAA1-E3DF-920C7223D7E9}"/>
              </a:ext>
            </a:extLst>
          </p:cNvPr>
          <p:cNvSpPr txBox="1"/>
          <p:nvPr/>
        </p:nvSpPr>
        <p:spPr>
          <a:xfrm>
            <a:off x="6123460" y="943450"/>
            <a:ext cx="965541" cy="769441"/>
          </a:xfrm>
          <a:prstGeom prst="rect">
            <a:avLst/>
          </a:prstGeom>
          <a:noFill/>
        </p:spPr>
        <p:txBody>
          <a:bodyPr wrap="square" rtlCol="0">
            <a:spAutoFit/>
          </a:bodyPr>
          <a:lstStyle/>
          <a:p>
            <a:r>
              <a:rPr lang="pt-BR" sz="4400" b="1" i="1" dirty="0"/>
              <a:t>b1.</a:t>
            </a:r>
          </a:p>
        </p:txBody>
      </p:sp>
      <p:pic>
        <p:nvPicPr>
          <p:cNvPr id="9" name="Imagem 8">
            <a:extLst>
              <a:ext uri="{FF2B5EF4-FFF2-40B4-BE49-F238E27FC236}">
                <a16:creationId xmlns:a16="http://schemas.microsoft.com/office/drawing/2014/main" id="{1A2D0835-3AB0-0407-9793-C5F8CCA2DC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0" y="0"/>
            <a:ext cx="504270" cy="645336"/>
          </a:xfrm>
          <a:prstGeom prst="rect">
            <a:avLst/>
          </a:prstGeom>
        </p:spPr>
      </p:pic>
      <p:pic>
        <p:nvPicPr>
          <p:cNvPr id="11" name="Imagem 10">
            <a:extLst>
              <a:ext uri="{FF2B5EF4-FFF2-40B4-BE49-F238E27FC236}">
                <a16:creationId xmlns:a16="http://schemas.microsoft.com/office/drawing/2014/main" id="{AA24AE15-02DF-D168-48F5-A9C80FDC09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Tree>
    <p:extLst>
      <p:ext uri="{BB962C8B-B14F-4D97-AF65-F5344CB8AC3E}">
        <p14:creationId xmlns:p14="http://schemas.microsoft.com/office/powerpoint/2010/main" val="255635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with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0-ppt_h/2"/>
                                          </p:val>
                                        </p:tav>
                                      </p:tavLst>
                                    </p:anim>
                                    <p:set>
                                      <p:cBhvr>
                                        <p:cTn id="8" dur="1" fill="hold">
                                          <p:stCondLst>
                                            <p:cond delay="499"/>
                                          </p:stCondLst>
                                        </p:cTn>
                                        <p:tgtEl>
                                          <p:spTgt spid="9"/>
                                        </p:tgtEl>
                                        <p:attrNameLst>
                                          <p:attrName>style.visibility</p:attrName>
                                        </p:attrNameLst>
                                      </p:cBhvr>
                                      <p:to>
                                        <p:strVal val="hidden"/>
                                      </p:to>
                                    </p:set>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90"/>
                                          </p:val>
                                        </p:tav>
                                        <p:tav tm="100000">
                                          <p:val>
                                            <p:fltVal val="0"/>
                                          </p:val>
                                        </p:tav>
                                      </p:tavLst>
                                    </p:anim>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48B7D15-5F20-8960-CD97-B666FCAE47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pic>
        <p:nvPicPr>
          <p:cNvPr id="4" name="Imagem 3" descr="Diagrama&#10;&#10;Descrição gerada automaticamente">
            <a:extLst>
              <a:ext uri="{FF2B5EF4-FFF2-40B4-BE49-F238E27FC236}">
                <a16:creationId xmlns:a16="http://schemas.microsoft.com/office/drawing/2014/main" id="{0D3A4ED0-BF9D-0C7C-B16E-D7CC97680430}"/>
              </a:ext>
            </a:extLst>
          </p:cNvPr>
          <p:cNvPicPr>
            <a:picLocks noChangeAspect="1"/>
          </p:cNvPicPr>
          <p:nvPr/>
        </p:nvPicPr>
        <p:blipFill rotWithShape="1">
          <a:blip r:embed="rId4">
            <a:extLst>
              <a:ext uri="{28A0092B-C50C-407E-A947-70E740481C1C}">
                <a14:useLocalDpi xmlns:a14="http://schemas.microsoft.com/office/drawing/2010/main" val="0"/>
              </a:ext>
            </a:extLst>
          </a:blip>
          <a:srcRect l="26107" t="9680" r="37911" b="21919"/>
          <a:stretch/>
        </p:blipFill>
        <p:spPr>
          <a:xfrm>
            <a:off x="6800154" y="1099303"/>
            <a:ext cx="4768770" cy="4957508"/>
          </a:xfrm>
          <a:prstGeom prst="rect">
            <a:avLst/>
          </a:prstGeom>
          <a:ln>
            <a:solidFill>
              <a:schemeClr val="tx1"/>
            </a:solidFill>
          </a:ln>
          <a:effectLst>
            <a:outerShdw blurRad="63500" sx="102000" sy="102000" algn="ctr" rotWithShape="0">
              <a:prstClr val="black">
                <a:alpha val="40000"/>
              </a:prstClr>
            </a:outerShdw>
          </a:effectLst>
        </p:spPr>
      </p:pic>
      <p:pic>
        <p:nvPicPr>
          <p:cNvPr id="7" name="Imagem 6" descr="Gráfico de bolhas&#10;&#10;Descrição gerada automaticamente com confiança média">
            <a:extLst>
              <a:ext uri="{FF2B5EF4-FFF2-40B4-BE49-F238E27FC236}">
                <a16:creationId xmlns:a16="http://schemas.microsoft.com/office/drawing/2014/main" id="{368B3B10-1AB3-3F54-D3EC-A2C5DE0D8D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279" t="4298" r="37436" b="17058"/>
          <a:stretch/>
        </p:blipFill>
        <p:spPr>
          <a:xfrm>
            <a:off x="677995" y="1099303"/>
            <a:ext cx="5220158" cy="4957508"/>
          </a:xfrm>
          <a:prstGeom prst="rect">
            <a:avLst/>
          </a:prstGeom>
          <a:ln>
            <a:solidFill>
              <a:schemeClr val="tx1"/>
            </a:solidFill>
          </a:ln>
          <a:effectLst>
            <a:outerShdw blurRad="63500" sx="102000" sy="102000" algn="ctr" rotWithShape="0">
              <a:prstClr val="black">
                <a:alpha val="40000"/>
              </a:prstClr>
            </a:outerShdw>
          </a:effectLst>
        </p:spPr>
      </p:pic>
      <p:sp>
        <p:nvSpPr>
          <p:cNvPr id="9" name="CaixaDeTexto 8">
            <a:extLst>
              <a:ext uri="{FF2B5EF4-FFF2-40B4-BE49-F238E27FC236}">
                <a16:creationId xmlns:a16="http://schemas.microsoft.com/office/drawing/2014/main" id="{36E0CCC2-413F-BBC2-3509-DFE1622F9DF1}"/>
              </a:ext>
            </a:extLst>
          </p:cNvPr>
          <p:cNvSpPr txBox="1"/>
          <p:nvPr/>
        </p:nvSpPr>
        <p:spPr>
          <a:xfrm>
            <a:off x="1135048" y="972500"/>
            <a:ext cx="965541" cy="769441"/>
          </a:xfrm>
          <a:prstGeom prst="rect">
            <a:avLst/>
          </a:prstGeom>
          <a:noFill/>
        </p:spPr>
        <p:txBody>
          <a:bodyPr wrap="square" rtlCol="0">
            <a:spAutoFit/>
          </a:bodyPr>
          <a:lstStyle/>
          <a:p>
            <a:r>
              <a:rPr lang="pt-BR" sz="4400" b="1" i="1" dirty="0"/>
              <a:t>a1.</a:t>
            </a:r>
          </a:p>
        </p:txBody>
      </p:sp>
      <p:sp>
        <p:nvSpPr>
          <p:cNvPr id="10" name="CaixaDeTexto 9">
            <a:extLst>
              <a:ext uri="{FF2B5EF4-FFF2-40B4-BE49-F238E27FC236}">
                <a16:creationId xmlns:a16="http://schemas.microsoft.com/office/drawing/2014/main" id="{BDE89E35-6DBD-220B-06E5-BD4DFFD5C431}"/>
              </a:ext>
            </a:extLst>
          </p:cNvPr>
          <p:cNvSpPr txBox="1"/>
          <p:nvPr/>
        </p:nvSpPr>
        <p:spPr>
          <a:xfrm>
            <a:off x="6976900" y="972500"/>
            <a:ext cx="965541" cy="769441"/>
          </a:xfrm>
          <a:prstGeom prst="rect">
            <a:avLst/>
          </a:prstGeom>
          <a:noFill/>
        </p:spPr>
        <p:txBody>
          <a:bodyPr wrap="square" rtlCol="0">
            <a:spAutoFit/>
          </a:bodyPr>
          <a:lstStyle/>
          <a:p>
            <a:r>
              <a:rPr lang="pt-BR" sz="4400" b="1" i="1" dirty="0"/>
              <a:t>b1.</a:t>
            </a:r>
          </a:p>
        </p:txBody>
      </p:sp>
    </p:spTree>
    <p:extLst>
      <p:ext uri="{BB962C8B-B14F-4D97-AF65-F5344CB8AC3E}">
        <p14:creationId xmlns:p14="http://schemas.microsoft.com/office/powerpoint/2010/main" val="290968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48B7D15-5F20-8960-CD97-B666FCAE47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mc:AlternateContent xmlns:mc="http://schemas.openxmlformats.org/markup-compatibility/2006" xmlns:a14="http://schemas.microsoft.com/office/drawing/2010/main">
        <mc:Choice Requires="a14">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518752633"/>
                  </p:ext>
                </p:extLst>
              </p:nvPr>
            </p:nvGraphicFramePr>
            <p:xfrm>
              <a:off x="1456406" y="1678823"/>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370840">
                    <a:tc row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Problema</a:t>
                          </a:r>
                        </a:p>
                      </a:txBody>
                      <a:tcPr anchor="ctr">
                        <a:solidFill>
                          <a:srgbClr val="66FFCC"/>
                        </a:solidFill>
                      </a:tcPr>
                    </a:tc>
                    <a:tc grid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dirty="0"/>
                        </a:p>
                      </a:txBody>
                      <a:tcPr/>
                    </a:tc>
                    <a:tc rowSpan="2">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370840">
                    <a:tc vMerge="1">
                      <a:txBody>
                        <a:bodyPr/>
                        <a:lstStyle/>
                        <a:p>
                          <a:pPr marL="0" algn="ctr" defTabSz="914400" rtl="0" eaLnBrk="1" latinLnBrk="0" hangingPunct="1"/>
                          <a:endParaRPr lang="pt-BR" sz="2800" b="1" i="1" kern="1200" dirty="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dirty="0"/>
                        </a:p>
                      </a:txBody>
                      <a:tcPr>
                        <a:solidFill>
                          <a:schemeClr val="bg1"/>
                        </a:solidFill>
                      </a:tcPr>
                    </a:tc>
                    <a:extLst>
                      <a:ext uri="{0D108BD9-81ED-4DB2-BD59-A6C34878D82A}">
                        <a16:rowId xmlns:a16="http://schemas.microsoft.com/office/drawing/2014/main" val="3785178722"/>
                      </a:ext>
                    </a:extLst>
                  </a:tr>
                  <a:tr h="370840">
                    <a:tc>
                      <a:txBody>
                        <a:bodyPr/>
                        <a:lstStyle/>
                        <a:p>
                          <a:pPr algn="ctr"/>
                          <a:r>
                            <a:rPr lang="pt-BR" b="1" dirty="0"/>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𝟏𝟓</m:t>
                                </m:r>
                                <m:r>
                                  <a:rPr lang="pt-BR" b="1" i="1" dirty="0" smtClean="0">
                                    <a:latin typeface="Cambria Math" panose="02040503050406030204" pitchFamily="18" charset="0"/>
                                  </a:rPr>
                                  <m:t>,</m:t>
                                </m:r>
                                <m:r>
                                  <a:rPr lang="pt-BR" b="1" i="1" dirty="0" smtClean="0">
                                    <a:latin typeface="Cambria Math" panose="02040503050406030204" pitchFamily="18" charset="0"/>
                                  </a:rPr>
                                  <m:t>𝟑𝟔</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468113890"/>
                      </a:ext>
                    </a:extLst>
                  </a:tr>
                  <a:tr h="370840">
                    <a:tc>
                      <a:txBody>
                        <a:bodyPr/>
                        <a:lstStyle/>
                        <a:p>
                          <a:pPr algn="ctr"/>
                          <a:r>
                            <a:rPr lang="pt-BR" b="1" dirty="0"/>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𝟎𝟑</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1455296091"/>
                      </a:ext>
                    </a:extLst>
                  </a:tr>
                  <a:tr h="370840">
                    <a:tc>
                      <a:txBody>
                        <a:bodyPr/>
                        <a:lstStyle/>
                        <a:p>
                          <a:pPr algn="ctr"/>
                          <a:r>
                            <a:rPr lang="pt-BR" b="1" dirty="0"/>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𝟏𝟏</m:t>
                                </m:r>
                                <m:r>
                                  <a:rPr lang="pt-BR" b="1" i="1" dirty="0" smtClean="0">
                                    <a:latin typeface="Cambria Math" panose="02040503050406030204" pitchFamily="18" charset="0"/>
                                  </a:rPr>
                                  <m:t>,</m:t>
                                </m:r>
                                <m:r>
                                  <a:rPr lang="pt-BR" b="1" i="1" dirty="0" smtClean="0">
                                    <a:latin typeface="Cambria Math" panose="02040503050406030204" pitchFamily="18" charset="0"/>
                                  </a:rPr>
                                  <m:t>𝟗𝟏</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192909470"/>
                      </a:ext>
                    </a:extLst>
                  </a:tr>
                  <a:tr h="370840">
                    <a:tc>
                      <a:txBody>
                        <a:bodyPr/>
                        <a:lstStyle/>
                        <a:p>
                          <a:pPr algn="ctr"/>
                          <a:r>
                            <a:rPr lang="pt-BR" b="1" dirty="0"/>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𝟕</m:t>
                                </m:r>
                                <m:r>
                                  <a:rPr lang="pt-BR" b="1" i="1" dirty="0" smtClean="0">
                                    <a:latin typeface="Cambria Math" panose="02040503050406030204" pitchFamily="18" charset="0"/>
                                  </a:rPr>
                                  <m:t>,</m:t>
                                </m:r>
                                <m:r>
                                  <a:rPr lang="pt-BR" b="1" i="1" dirty="0" smtClean="0">
                                    <a:latin typeface="Cambria Math" panose="02040503050406030204" pitchFamily="18" charset="0"/>
                                  </a:rPr>
                                  <m:t>𝟒𝟕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332802646"/>
                      </a:ext>
                    </a:extLst>
                  </a:tr>
                  <a:tr h="370840">
                    <a:tc>
                      <a:txBody>
                        <a:bodyPr/>
                        <a:lstStyle/>
                        <a:p>
                          <a:pPr algn="ctr"/>
                          <a:r>
                            <a:rPr lang="pt-BR" b="1" dirty="0"/>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𝟐𝟒</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808342539"/>
                      </a:ext>
                    </a:extLst>
                  </a:tr>
                  <a:tr h="370840">
                    <a:tc>
                      <a:txBody>
                        <a:bodyPr/>
                        <a:lstStyle/>
                        <a:p>
                          <a:pPr algn="ctr"/>
                          <a:r>
                            <a:rPr lang="pt-BR" b="1" dirty="0"/>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𝟖</m:t>
                                </m:r>
                                <m:r>
                                  <a:rPr lang="pt-BR" b="1" i="1" dirty="0" smtClean="0">
                                    <a:latin typeface="Cambria Math" panose="02040503050406030204" pitchFamily="18" charset="0"/>
                                  </a:rPr>
                                  <m:t>,</m:t>
                                </m:r>
                                <m:r>
                                  <a:rPr lang="pt-BR" b="1" i="1" dirty="0" smtClean="0">
                                    <a:latin typeface="Cambria Math" panose="02040503050406030204" pitchFamily="18" charset="0"/>
                                  </a:rPr>
                                  <m:t>𝟗𝟕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745404539"/>
                      </a:ext>
                    </a:extLst>
                  </a:tr>
                  <a:tr h="370840">
                    <a:tc>
                      <a:txBody>
                        <a:bodyPr/>
                        <a:lstStyle/>
                        <a:p>
                          <a:pPr algn="ctr"/>
                          <a:r>
                            <a:rPr lang="pt-BR" b="1" dirty="0"/>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𝟖𝟗</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051837308"/>
                      </a:ext>
                    </a:extLst>
                  </a:tr>
                  <a:tr h="370840">
                    <a:tc>
                      <a:txBody>
                        <a:bodyPr/>
                        <a:lstStyle/>
                        <a:p>
                          <a:pPr algn="ctr"/>
                          <a:r>
                            <a:rPr lang="pt-BR" b="1" dirty="0"/>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𝟏𝟎</m:t>
                                </m:r>
                                <m:r>
                                  <a:rPr lang="pt-BR" b="1" i="1" dirty="0" smtClean="0">
                                    <a:latin typeface="Cambria Math" panose="02040503050406030204" pitchFamily="18" charset="0"/>
                                  </a:rPr>
                                  <m:t>,</m:t>
                                </m:r>
                                <m:r>
                                  <a:rPr lang="pt-BR" b="1" i="1" dirty="0" smtClean="0">
                                    <a:latin typeface="Cambria Math" panose="02040503050406030204" pitchFamily="18" charset="0"/>
                                  </a:rPr>
                                  <m:t>𝟗𝟐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4144299713"/>
                      </a:ext>
                    </a:extLst>
                  </a:tr>
                  <a:tr h="370840">
                    <a:tc>
                      <a:txBody>
                        <a:bodyPr/>
                        <a:lstStyle/>
                        <a:p>
                          <a:pPr algn="ctr"/>
                          <a:r>
                            <a:rPr lang="pt-BR" b="1" dirty="0"/>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𝟏𝟐</m:t>
                                </m:r>
                                <m:r>
                                  <a:rPr lang="pt-BR" b="1" i="1" dirty="0" smtClean="0">
                                    <a:latin typeface="Cambria Math" panose="02040503050406030204" pitchFamily="18" charset="0"/>
                                  </a:rPr>
                                  <m:t>,</m:t>
                                </m:r>
                                <m:r>
                                  <a:rPr lang="pt-BR" b="1" i="1" dirty="0" smtClean="0">
                                    <a:latin typeface="Cambria Math" panose="02040503050406030204" pitchFamily="18" charset="0"/>
                                  </a:rPr>
                                  <m:t>𝟐𝟐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064014490"/>
                      </a:ext>
                    </a:extLst>
                  </a:tr>
                </a:tbl>
              </a:graphicData>
            </a:graphic>
          </p:graphicFrame>
        </mc:Choice>
        <mc:Fallback xmlns="">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518752633"/>
                  </p:ext>
                </p:extLst>
              </p:nvPr>
            </p:nvGraphicFramePr>
            <p:xfrm>
              <a:off x="1456406" y="1678823"/>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518160">
                    <a:tc rowSpan="2">
                      <a:txBody>
                        <a:bodyPr/>
                        <a:lstStyle/>
                        <a:p>
                          <a:pPr algn="ctr"/>
                          <a:r>
                            <a:rPr lang="pt-BR" sz="2800" b="1" i="1" kern="1200">
                              <a:solidFill>
                                <a:schemeClr val="tx1"/>
                              </a:solidFill>
                              <a:latin typeface="Cambria Math" panose="02040503050406030204" pitchFamily="18" charset="0"/>
                              <a:ea typeface="Cambria Math" panose="02040503050406030204" pitchFamily="18" charset="0"/>
                              <a:cs typeface="+mn-cs"/>
                            </a:rPr>
                            <a:t>Problema</a:t>
                          </a:r>
                        </a:p>
                      </a:txBody>
                      <a:tcPr anchor="ctr">
                        <a:solidFill>
                          <a:srgbClr val="66FFCC"/>
                        </a:solidFill>
                      </a:tcPr>
                    </a:tc>
                    <a:tc gridSpan="2">
                      <a:txBody>
                        <a:bodyPr/>
                        <a:lstStyle/>
                        <a:p>
                          <a:pPr algn="ctr"/>
                          <a:r>
                            <a:rPr lang="pt-BR" sz="2800" b="1" i="1" kern="120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a:p>
                      </a:txBody>
                      <a:tcPr/>
                    </a:tc>
                    <a:tc rowSpan="2">
                      <a:txBody>
                        <a:bodyPr/>
                        <a:lstStyle/>
                        <a:p>
                          <a:pPr marL="0" algn="ctr" defTabSz="914400" rtl="0" eaLnBrk="1" latinLnBrk="0" hangingPunct="1"/>
                          <a:r>
                            <a:rPr lang="pt-BR" sz="2800" b="1" i="1" kern="120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518160">
                    <a:tc vMerge="1">
                      <a:txBody>
                        <a:bodyPr/>
                        <a:lstStyle/>
                        <a:p>
                          <a:pPr marL="0" algn="ctr" defTabSz="914400" rtl="0" eaLnBrk="1" latinLnBrk="0" hangingPunct="1"/>
                          <a:endParaRPr lang="pt-BR" sz="2800" b="1" i="1" kern="120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a:p>
                      </a:txBody>
                      <a:tcPr>
                        <a:solidFill>
                          <a:schemeClr val="bg1"/>
                        </a:solidFill>
                      </a:tcPr>
                    </a:tc>
                    <a:extLst>
                      <a:ext uri="{0D108BD9-81ED-4DB2-BD59-A6C34878D82A}">
                        <a16:rowId xmlns:a16="http://schemas.microsoft.com/office/drawing/2014/main" val="3785178722"/>
                      </a:ext>
                    </a:extLst>
                  </a:tr>
                  <a:tr h="396240">
                    <a:tc>
                      <a:txBody>
                        <a:bodyPr/>
                        <a:lstStyle/>
                        <a:p>
                          <a:pPr algn="ctr"/>
                          <a:r>
                            <a:rPr lang="pt-BR" b="1"/>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endParaRPr lang="en-US"/>
                        </a:p>
                      </a:txBody>
                      <a:tcPr>
                        <a:blipFill>
                          <a:blip r:embed="rId4"/>
                          <a:stretch>
                            <a:fillRect l="-112465" t="-276923" r="-277" b="-827692"/>
                          </a:stretch>
                        </a:blipFill>
                      </a:tcPr>
                    </a:tc>
                    <a:extLst>
                      <a:ext uri="{0D108BD9-81ED-4DB2-BD59-A6C34878D82A}">
                        <a16:rowId xmlns:a16="http://schemas.microsoft.com/office/drawing/2014/main" val="2468113890"/>
                      </a:ext>
                    </a:extLst>
                  </a:tr>
                  <a:tr h="396240">
                    <a:tc>
                      <a:txBody>
                        <a:bodyPr/>
                        <a:lstStyle/>
                        <a:p>
                          <a:pPr algn="ctr"/>
                          <a:r>
                            <a:rPr lang="pt-BR" b="1"/>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endParaRPr lang="en-US"/>
                        </a:p>
                      </a:txBody>
                      <a:tcPr>
                        <a:blipFill>
                          <a:blip r:embed="rId4"/>
                          <a:stretch>
                            <a:fillRect l="-112465" t="-376923" r="-277" b="-727692"/>
                          </a:stretch>
                        </a:blipFill>
                      </a:tcPr>
                    </a:tc>
                    <a:extLst>
                      <a:ext uri="{0D108BD9-81ED-4DB2-BD59-A6C34878D82A}">
                        <a16:rowId xmlns:a16="http://schemas.microsoft.com/office/drawing/2014/main" val="1455296091"/>
                      </a:ext>
                    </a:extLst>
                  </a:tr>
                  <a:tr h="396240">
                    <a:tc>
                      <a:txBody>
                        <a:bodyPr/>
                        <a:lstStyle/>
                        <a:p>
                          <a:pPr algn="ctr"/>
                          <a:r>
                            <a:rPr lang="pt-BR" b="1"/>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endParaRPr lang="en-US"/>
                        </a:p>
                      </a:txBody>
                      <a:tcPr>
                        <a:blipFill>
                          <a:blip r:embed="rId4"/>
                          <a:stretch>
                            <a:fillRect l="-112465" t="-476923" r="-277" b="-627692"/>
                          </a:stretch>
                        </a:blipFill>
                      </a:tcPr>
                    </a:tc>
                    <a:extLst>
                      <a:ext uri="{0D108BD9-81ED-4DB2-BD59-A6C34878D82A}">
                        <a16:rowId xmlns:a16="http://schemas.microsoft.com/office/drawing/2014/main" val="3192909470"/>
                      </a:ext>
                    </a:extLst>
                  </a:tr>
                  <a:tr h="396240">
                    <a:tc>
                      <a:txBody>
                        <a:bodyPr/>
                        <a:lstStyle/>
                        <a:p>
                          <a:pPr algn="ctr"/>
                          <a:r>
                            <a:rPr lang="pt-BR" b="1"/>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endParaRPr lang="en-US"/>
                        </a:p>
                      </a:txBody>
                      <a:tcPr>
                        <a:blipFill>
                          <a:blip r:embed="rId4"/>
                          <a:stretch>
                            <a:fillRect l="-112465" t="-568182" r="-277" b="-518182"/>
                          </a:stretch>
                        </a:blipFill>
                      </a:tcPr>
                    </a:tc>
                    <a:extLst>
                      <a:ext uri="{0D108BD9-81ED-4DB2-BD59-A6C34878D82A}">
                        <a16:rowId xmlns:a16="http://schemas.microsoft.com/office/drawing/2014/main" val="2332802646"/>
                      </a:ext>
                    </a:extLst>
                  </a:tr>
                  <a:tr h="396240">
                    <a:tc>
                      <a:txBody>
                        <a:bodyPr/>
                        <a:lstStyle/>
                        <a:p>
                          <a:pPr algn="ctr"/>
                          <a:r>
                            <a:rPr lang="pt-BR" b="1"/>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endParaRPr lang="en-US"/>
                        </a:p>
                      </a:txBody>
                      <a:tcPr>
                        <a:blipFill>
                          <a:blip r:embed="rId4"/>
                          <a:stretch>
                            <a:fillRect l="-112465" t="-678462" r="-277" b="-426154"/>
                          </a:stretch>
                        </a:blipFill>
                      </a:tcPr>
                    </a:tc>
                    <a:extLst>
                      <a:ext uri="{0D108BD9-81ED-4DB2-BD59-A6C34878D82A}">
                        <a16:rowId xmlns:a16="http://schemas.microsoft.com/office/drawing/2014/main" val="2808342539"/>
                      </a:ext>
                    </a:extLst>
                  </a:tr>
                  <a:tr h="396240">
                    <a:tc>
                      <a:txBody>
                        <a:bodyPr/>
                        <a:lstStyle/>
                        <a:p>
                          <a:pPr algn="ctr"/>
                          <a:r>
                            <a:rPr lang="pt-BR" b="1"/>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endParaRPr lang="en-US"/>
                        </a:p>
                      </a:txBody>
                      <a:tcPr>
                        <a:blipFill>
                          <a:blip r:embed="rId4"/>
                          <a:stretch>
                            <a:fillRect l="-112465" t="-778462" r="-277" b="-326154"/>
                          </a:stretch>
                        </a:blipFill>
                      </a:tcPr>
                    </a:tc>
                    <a:extLst>
                      <a:ext uri="{0D108BD9-81ED-4DB2-BD59-A6C34878D82A}">
                        <a16:rowId xmlns:a16="http://schemas.microsoft.com/office/drawing/2014/main" val="3745404539"/>
                      </a:ext>
                    </a:extLst>
                  </a:tr>
                  <a:tr h="396240">
                    <a:tc>
                      <a:txBody>
                        <a:bodyPr/>
                        <a:lstStyle/>
                        <a:p>
                          <a:pPr algn="ctr"/>
                          <a:r>
                            <a:rPr lang="pt-BR" b="1"/>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endParaRPr lang="en-US"/>
                        </a:p>
                      </a:txBody>
                      <a:tcPr>
                        <a:blipFill>
                          <a:blip r:embed="rId4"/>
                          <a:stretch>
                            <a:fillRect l="-112465" t="-878462" r="-277" b="-226154"/>
                          </a:stretch>
                        </a:blipFill>
                      </a:tcPr>
                    </a:tc>
                    <a:extLst>
                      <a:ext uri="{0D108BD9-81ED-4DB2-BD59-A6C34878D82A}">
                        <a16:rowId xmlns:a16="http://schemas.microsoft.com/office/drawing/2014/main" val="2051837308"/>
                      </a:ext>
                    </a:extLst>
                  </a:tr>
                  <a:tr h="396240">
                    <a:tc>
                      <a:txBody>
                        <a:bodyPr/>
                        <a:lstStyle/>
                        <a:p>
                          <a:pPr algn="ctr"/>
                          <a:r>
                            <a:rPr lang="pt-BR" b="1"/>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endParaRPr lang="en-US"/>
                        </a:p>
                      </a:txBody>
                      <a:tcPr>
                        <a:blipFill>
                          <a:blip r:embed="rId4"/>
                          <a:stretch>
                            <a:fillRect l="-112465" t="-978462" r="-277" b="-126154"/>
                          </a:stretch>
                        </a:blipFill>
                      </a:tcPr>
                    </a:tc>
                    <a:extLst>
                      <a:ext uri="{0D108BD9-81ED-4DB2-BD59-A6C34878D82A}">
                        <a16:rowId xmlns:a16="http://schemas.microsoft.com/office/drawing/2014/main" val="4144299713"/>
                      </a:ext>
                    </a:extLst>
                  </a:tr>
                  <a:tr h="396240">
                    <a:tc>
                      <a:txBody>
                        <a:bodyPr/>
                        <a:lstStyle/>
                        <a:p>
                          <a:pPr algn="ctr"/>
                          <a:r>
                            <a:rPr lang="pt-BR" b="1"/>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endParaRPr lang="en-US"/>
                        </a:p>
                      </a:txBody>
                      <a:tcPr>
                        <a:blipFill>
                          <a:blip r:embed="rId4"/>
                          <a:stretch>
                            <a:fillRect l="-112465" t="-1078462" r="-277" b="-26154"/>
                          </a:stretch>
                        </a:blipFill>
                      </a:tcPr>
                    </a:tc>
                    <a:extLst>
                      <a:ext uri="{0D108BD9-81ED-4DB2-BD59-A6C34878D82A}">
                        <a16:rowId xmlns:a16="http://schemas.microsoft.com/office/drawing/2014/main" val="3064014490"/>
                      </a:ext>
                    </a:extLst>
                  </a:tr>
                </a:tbl>
              </a:graphicData>
            </a:graphic>
          </p:graphicFrame>
        </mc:Fallback>
      </mc:AlternateContent>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spTree>
    <p:extLst>
      <p:ext uri="{BB962C8B-B14F-4D97-AF65-F5344CB8AC3E}">
        <p14:creationId xmlns:p14="http://schemas.microsoft.com/office/powerpoint/2010/main" val="426262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AEB16C83-76DC-01F9-975F-F5E9D421804E}"/>
                  </a:ext>
                </a:extLst>
              </p:cNvPr>
              <p:cNvSpPr txBox="1"/>
              <p:nvPr/>
            </p:nvSpPr>
            <p:spPr>
              <a:xfrm>
                <a:off x="709125" y="1343608"/>
                <a:ext cx="10773748" cy="280589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Podemos concluir com os resultados apresentados que, ao tentar aproximar as distâncias percorridas por cada um dos CDs, temos um aumento de em média </a:t>
                </a:r>
                <a14:m>
                  <m:oMath xmlns:m="http://schemas.openxmlformats.org/officeDocument/2006/math">
                    <m:r>
                      <a:rPr lang="pt-BR" sz="2800" b="0" i="1" smtClean="0">
                        <a:latin typeface="Cambria Math" panose="02040503050406030204" pitchFamily="18" charset="0"/>
                        <a:ea typeface="Cambria Math" panose="02040503050406030204" pitchFamily="18" charset="0"/>
                      </a:rPr>
                      <m:t>12,22%</m:t>
                    </m:r>
                  </m:oMath>
                </a14:m>
                <a:r>
                  <a:rPr lang="pt-BR" sz="2800" dirty="0">
                    <a:latin typeface="Cambria Math" panose="02040503050406030204" pitchFamily="18" charset="0"/>
                    <a:ea typeface="Cambria Math" panose="02040503050406030204" pitchFamily="18" charset="0"/>
                  </a:rPr>
                  <a:t> de distância total percorrida por todos 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Além disso, temos um aumento considerável no tempo de execução do algoritmo</a:t>
                </a:r>
              </a:p>
            </p:txBody>
          </p:sp>
        </mc:Choice>
        <mc:Fallback xmlns="">
          <p:sp>
            <p:nvSpPr>
              <p:cNvPr id="3" name="CaixaDeTexto 2">
                <a:extLst>
                  <a:ext uri="{FF2B5EF4-FFF2-40B4-BE49-F238E27FC236}">
                    <a16:creationId xmlns:a16="http://schemas.microsoft.com/office/drawing/2014/main" id="{AEB16C83-76DC-01F9-975F-F5E9D421804E}"/>
                  </a:ext>
                </a:extLst>
              </p:cNvPr>
              <p:cNvSpPr txBox="1">
                <a:spLocks noRot="1" noChangeAspect="1" noMove="1" noResize="1" noEditPoints="1" noAdjustHandles="1" noChangeArrowheads="1" noChangeShapeType="1" noTextEdit="1"/>
              </p:cNvSpPr>
              <p:nvPr/>
            </p:nvSpPr>
            <p:spPr>
              <a:xfrm>
                <a:off x="709125" y="1343608"/>
                <a:ext cx="10773748" cy="2805896"/>
              </a:xfrm>
              <a:prstGeom prst="rect">
                <a:avLst/>
              </a:prstGeom>
              <a:blipFill>
                <a:blip r:embed="rId3"/>
                <a:stretch>
                  <a:fillRect l="-1018" t="-2169" b="-4989"/>
                </a:stretch>
              </a:blipFill>
            </p:spPr>
            <p:txBody>
              <a:bodyPr/>
              <a:lstStyle/>
              <a:p>
                <a:r>
                  <a:rPr lang="en-US">
                    <a:noFill/>
                  </a:rPr>
                  <a:t> </a:t>
                </a:r>
              </a:p>
            </p:txBody>
          </p:sp>
        </mc:Fallback>
      </mc:AlternateContent>
      <p:pic>
        <p:nvPicPr>
          <p:cNvPr id="8" name="Imagem 7">
            <a:extLst>
              <a:ext uri="{FF2B5EF4-FFF2-40B4-BE49-F238E27FC236}">
                <a16:creationId xmlns:a16="http://schemas.microsoft.com/office/drawing/2014/main" id="{87FFEAD5-0E69-C7F0-0305-F8FB6E7F80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24" t="13709" r="27163" b="22097"/>
          <a:stretch/>
        </p:blipFill>
        <p:spPr>
          <a:xfrm rot="10800000" flipH="1" flipV="1">
            <a:off x="6096000" y="6212664"/>
            <a:ext cx="504270" cy="645336"/>
          </a:xfrm>
          <a:prstGeom prst="rect">
            <a:avLst/>
          </a:prstGeom>
        </p:spPr>
      </p:pic>
    </p:spTree>
    <p:extLst>
      <p:ext uri="{BB962C8B-B14F-4D97-AF65-F5344CB8AC3E}">
        <p14:creationId xmlns:p14="http://schemas.microsoft.com/office/powerpoint/2010/main" val="376643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814103" y="-2030276"/>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548933" y="315858"/>
            <a:ext cx="4023360" cy="1950014"/>
          </a:xfrm>
        </p:spPr>
        <p:txBody>
          <a:bodyPr vert="horz" lIns="91440" tIns="45720" rIns="91440" bIns="45720" rtlCol="0" anchor="ctr">
            <a:normAutofit/>
          </a:bodyPr>
          <a:lstStyle/>
          <a:p>
            <a:pPr algn="ctr"/>
            <a:r>
              <a:rPr lang="en-US" sz="5400" b="1" kern="1200" dirty="0">
                <a:latin typeface="Cambria Math" panose="02040503050406030204" pitchFamily="18" charset="0"/>
                <a:ea typeface="Cambria Math" panose="02040503050406030204" pitchFamily="18" charset="0"/>
              </a:rPr>
              <a:t>FIM</a:t>
            </a: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4182662"/>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pic>
        <p:nvPicPr>
          <p:cNvPr id="3" name="Imagem 2">
            <a:extLst>
              <a:ext uri="{FF2B5EF4-FFF2-40B4-BE49-F238E27FC236}">
                <a16:creationId xmlns:a16="http://schemas.microsoft.com/office/drawing/2014/main" id="{CF09DA6D-9778-879D-E912-B199C51D05D8}"/>
              </a:ext>
            </a:extLst>
          </p:cNvPr>
          <p:cNvPicPr>
            <a:picLocks noChangeAspect="1"/>
          </p:cNvPicPr>
          <p:nvPr/>
        </p:nvPicPr>
        <p:blipFill rotWithShape="1">
          <a:blip r:embed="rId3" cstate="print">
            <a:alphaModFix amt="23000"/>
            <a:extLst>
              <a:ext uri="{28A0092B-C50C-407E-A947-70E740481C1C}">
                <a14:useLocalDpi xmlns:a14="http://schemas.microsoft.com/office/drawing/2010/main" val="0"/>
              </a:ext>
            </a:extLst>
          </a:blip>
          <a:srcRect l="28724" t="13709" r="27163" b="22097"/>
          <a:stretch/>
        </p:blipFill>
        <p:spPr>
          <a:xfrm>
            <a:off x="5140215" y="5711365"/>
            <a:ext cx="504270" cy="645336"/>
          </a:xfrm>
          <a:prstGeom prst="rect">
            <a:avLst/>
          </a:prstGeom>
          <a:noFill/>
        </p:spPr>
      </p:pic>
    </p:spTree>
    <p:extLst>
      <p:ext uri="{BB962C8B-B14F-4D97-AF65-F5344CB8AC3E}">
        <p14:creationId xmlns:p14="http://schemas.microsoft.com/office/powerpoint/2010/main" val="41696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2338076"/>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Número estimado de entregas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p>
              <a:p>
                <a:r>
                  <a:rPr lang="pt-BR" sz="2400" b="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2338076"/>
              </a:xfrm>
              <a:prstGeom prst="rect">
                <a:avLst/>
              </a:prstGeom>
              <a:blipFill>
                <a:blip r:embed="rId2"/>
                <a:stretch>
                  <a:fillRect l="-186" t="-2089" b="-2611"/>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61E96376-AA65-009C-CE25-5396697E12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100811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307674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𝑥</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=1,…,</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3076740"/>
              </a:xfrm>
              <a:prstGeom prst="rect">
                <a:avLst/>
              </a:prstGeom>
              <a:blipFill>
                <a:blip r:embed="rId2"/>
                <a:stretch>
                  <a:fillRect l="-186" t="-1587" b="-2976"/>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5F25F39A-4638-86AE-2E09-6D068A1A11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397308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4244239"/>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i="1"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4244239"/>
              </a:xfrm>
              <a:prstGeom prst="rect">
                <a:avLst/>
              </a:prstGeom>
              <a:blipFill>
                <a:blip r:embed="rId2"/>
                <a:stretch>
                  <a:fillRect l="-186" t="-1149"/>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DF17B734-ACB6-ADCD-DA00-727DDFBD01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13709" r="27163" b="22097"/>
          <a:stretch/>
        </p:blipFill>
        <p:spPr>
          <a:xfrm flipH="1">
            <a:off x="11236523" y="83606"/>
            <a:ext cx="504270" cy="645336"/>
          </a:xfrm>
          <a:prstGeom prst="rect">
            <a:avLst/>
          </a:prstGeom>
        </p:spPr>
      </p:pic>
    </p:spTree>
    <p:extLst>
      <p:ext uri="{BB962C8B-B14F-4D97-AF65-F5344CB8AC3E}">
        <p14:creationId xmlns:p14="http://schemas.microsoft.com/office/powerpoint/2010/main" val="408186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1133</TotalTime>
  <Words>2777</Words>
  <Application>Microsoft Office PowerPoint</Application>
  <PresentationFormat>Widescreen</PresentationFormat>
  <Paragraphs>403</Paragraphs>
  <Slides>66</Slides>
  <Notes>3</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66</vt:i4>
      </vt:variant>
    </vt:vector>
  </HeadingPairs>
  <TitlesOfParts>
    <vt:vector size="73" baseType="lpstr">
      <vt:lpstr>Aptos</vt:lpstr>
      <vt:lpstr>Arial</vt:lpstr>
      <vt:lpstr>Baskerville Old Face</vt:lpstr>
      <vt:lpstr>Calibri</vt:lpstr>
      <vt:lpstr>Calibri Light</vt:lpstr>
      <vt:lpstr>Cambria Math</vt:lpstr>
      <vt:lpstr>Tema do Office 2013 - 2022</vt:lpstr>
      <vt:lpstr>Programação Linear</vt:lpstr>
      <vt:lpstr>Problema de Distribuição</vt:lpstr>
      <vt:lpstr>Analizando o problema</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Ronald viana</dc:creator>
  <cp:lastModifiedBy>RONALD VIANA DA SILVA</cp:lastModifiedBy>
  <cp:revision>2</cp:revision>
  <dcterms:created xsi:type="dcterms:W3CDTF">2024-05-28T13:30:27Z</dcterms:created>
  <dcterms:modified xsi:type="dcterms:W3CDTF">2024-06-18T01:19:44Z</dcterms:modified>
</cp:coreProperties>
</file>